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  <p:sldMasterId id="2147483660" r:id="rId2"/>
    <p:sldMasterId id="2147483672" r:id="rId3"/>
  </p:sldMasterIdLst>
  <p:notesMasterIdLst>
    <p:notesMasterId r:id="rId31"/>
  </p:notesMasterIdLst>
  <p:sldIdLst>
    <p:sldId id="256" r:id="rId4"/>
    <p:sldId id="274" r:id="rId5"/>
    <p:sldId id="273" r:id="rId6"/>
    <p:sldId id="276" r:id="rId7"/>
    <p:sldId id="369" r:id="rId8"/>
    <p:sldId id="264" r:id="rId9"/>
    <p:sldId id="366" r:id="rId10"/>
    <p:sldId id="361" r:id="rId11"/>
    <p:sldId id="263" r:id="rId12"/>
    <p:sldId id="283" r:id="rId13"/>
    <p:sldId id="362" r:id="rId14"/>
    <p:sldId id="370" r:id="rId15"/>
    <p:sldId id="373" r:id="rId16"/>
    <p:sldId id="270" r:id="rId17"/>
    <p:sldId id="374" r:id="rId18"/>
    <p:sldId id="258" r:id="rId19"/>
    <p:sldId id="365" r:id="rId20"/>
    <p:sldId id="359" r:id="rId21"/>
    <p:sldId id="305" r:id="rId22"/>
    <p:sldId id="375" r:id="rId23"/>
    <p:sldId id="376" r:id="rId24"/>
    <p:sldId id="268" r:id="rId25"/>
    <p:sldId id="271" r:id="rId26"/>
    <p:sldId id="301" r:id="rId27"/>
    <p:sldId id="303" r:id="rId28"/>
    <p:sldId id="353" r:id="rId29"/>
    <p:sldId id="322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15"/>
    <p:restoredTop sz="86656"/>
  </p:normalViewPr>
  <p:slideViewPr>
    <p:cSldViewPr snapToGrid="0" snapToObjects="1">
      <p:cViewPr>
        <p:scale>
          <a:sx n="68" d="100"/>
          <a:sy n="68" d="100"/>
        </p:scale>
        <p:origin x="272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tableStyles" Target="tableStyles.xml"/><Relationship Id="rId8" Type="http://schemas.openxmlformats.org/officeDocument/2006/relationships/slide" Target="slides/slide5.xml"/></Relationships>
</file>

<file path=ppt/media/image1.tiff>
</file>

<file path=ppt/media/image10.png>
</file>

<file path=ppt/media/image12.png>
</file>

<file path=ppt/media/image13.png>
</file>

<file path=ppt/media/image18.png>
</file>

<file path=ppt/media/image2.tiff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BE5694-1781-5B4E-AC94-DC93AFE6B21D}" type="datetimeFigureOut">
              <a:rPr lang="en-US" smtClean="0"/>
              <a:t>8/6/19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09CEF4-B6D3-444E-8C76-EB372AD1E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2605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309CEF4-B6D3-444E-8C76-EB372AD1EBB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32323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309CEF4-B6D3-444E-8C76-EB372AD1EBB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946068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B789E-B4F5-324E-A60E-7DE28A95A58B}" type="datetime1">
              <a:rPr lang="en-US" smtClean="0"/>
              <a:t>8/6/19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Ruan -- Quasars in Crisis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16028-4533-3C4E-A8C1-282845318E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4436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511AF-882C-5148-87CB-EAB406FD0E74}" type="datetime1">
              <a:rPr lang="en-US" smtClean="0"/>
              <a:t>8/6/19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Ruan -- Quasars in Crisis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16028-4533-3C4E-A8C1-282845318E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0366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ABB9-AD68-F948-B30C-D4686231A9CA}" type="datetime1">
              <a:rPr lang="en-US" smtClean="0"/>
              <a:t>8/6/19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Ruan -- Quasars in Crisis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16028-4533-3C4E-A8C1-282845318E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085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A28198-FB45-8245-A9C4-A470CC9AAA39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t>8/6/19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white">
                    <a:tint val="75000"/>
                  </a:prstClr>
                </a:solidFill>
              </a:rPr>
              <a:t>John Ruan -- Quasars in Crisis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45537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B2E03B-9C7B-6B48-AA6A-B7C4905FC419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t>8/6/19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white">
                    <a:tint val="75000"/>
                  </a:prstClr>
                </a:solidFill>
              </a:rPr>
              <a:t>John Ruan -- Quasars in Crisis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13842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CF5EF-BE93-304D-92A0-6EFE8D640B14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t>8/6/19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white">
                    <a:tint val="75000"/>
                  </a:prstClr>
                </a:solidFill>
              </a:rPr>
              <a:t>John Ruan -- Quasars in Crisis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93006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DDA3F-4D15-7341-8730-8E363C55E6DD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t>8/6/19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white">
                    <a:tint val="75000"/>
                  </a:prstClr>
                </a:solidFill>
              </a:rPr>
              <a:t>John Ruan -- Quasars in Crisis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22082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EA0C1-8535-BF46-9BA3-CE9E9E96D624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t>8/6/19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white">
                    <a:tint val="75000"/>
                  </a:prstClr>
                </a:solidFill>
              </a:rPr>
              <a:t>John Ruan -- Quasars in Crisis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84592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9EECA8-5188-1645-8721-9020606D5219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t>8/6/19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white">
                    <a:tint val="75000"/>
                  </a:prstClr>
                </a:solidFill>
              </a:rPr>
              <a:t>John Ruan -- Quasars in Crisis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411169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F2E2C-CBA0-1C4E-B200-C1E15CDF6777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t>8/6/19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white">
                    <a:tint val="75000"/>
                  </a:prstClr>
                </a:solidFill>
              </a:rPr>
              <a:t>John Ruan -- Quasars in Crisis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53083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18A92-E711-1040-B522-7C94552A0D1E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t>8/6/19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white">
                    <a:tint val="75000"/>
                  </a:prstClr>
                </a:solidFill>
              </a:rPr>
              <a:t>John Ruan -- Quasars in Crisis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80213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D1A09-591C-8E43-A2D2-B8512A6AA681}" type="datetime1">
              <a:rPr lang="en-US" smtClean="0"/>
              <a:t>8/6/19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Ruan -- Quasars in Crisis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16028-4533-3C4E-A8C1-282845318E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06032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44F008-C638-D641-8B12-D19789F72704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t>8/6/19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white">
                    <a:tint val="75000"/>
                  </a:prstClr>
                </a:solidFill>
              </a:rPr>
              <a:t>John Ruan -- Quasars in Crisis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57496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87E23-41B7-B146-99B5-C9E4D319297C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t>8/6/19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white">
                    <a:tint val="75000"/>
                  </a:prstClr>
                </a:solidFill>
              </a:rPr>
              <a:t>John Ruan -- Quasars in Crisis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629283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F8D3E-E442-9A41-AFC0-97A5A3A1FB65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t>8/6/19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white">
                    <a:tint val="75000"/>
                  </a:prstClr>
                </a:solidFill>
              </a:rPr>
              <a:t>John Ruan -- Quasars in Crisis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057568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534D5-A90E-C542-804A-FFEBE3196AE2}" type="datetime1">
              <a:rPr lang="en-US" smtClean="0"/>
              <a:t>8/6/19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16028-4533-3C4E-A8C1-282845318E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73497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50FAB-127D-BA45-956B-7B1CF9C63254}" type="datetime1">
              <a:rPr lang="en-US" smtClean="0"/>
              <a:t>8/6/19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16028-4533-3C4E-A8C1-282845318E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83391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9BF5C-30D1-3C47-97F6-B4F42A46BA17}" type="datetime1">
              <a:rPr lang="en-US" smtClean="0"/>
              <a:t>8/6/19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16028-4533-3C4E-A8C1-282845318E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21970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A8FB0-A257-6B44-BA38-CFA529125625}" type="datetime1">
              <a:rPr lang="en-US" smtClean="0"/>
              <a:t>8/6/19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16028-4533-3C4E-A8C1-282845318E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80348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F01D53-D529-4D42-A397-7E9F7287E2DC}" type="datetime1">
              <a:rPr lang="en-US" smtClean="0"/>
              <a:t>8/6/19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16028-4533-3C4E-A8C1-282845318E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56149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55901-F8E7-954E-9CAA-1A1BB2D0DB5D}" type="datetime1">
              <a:rPr lang="en-US" smtClean="0"/>
              <a:t>8/6/19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16028-4533-3C4E-A8C1-282845318E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38007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4A9A7-C4D6-5A4F-9362-6FAF5F38D9B5}" type="datetime1">
              <a:rPr lang="en-US" smtClean="0"/>
              <a:t>8/6/19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16028-4533-3C4E-A8C1-282845318E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6518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06B90-DBD6-2A4E-87B6-1A0533CEADCF}" type="datetime1">
              <a:rPr lang="en-US" smtClean="0"/>
              <a:t>8/6/19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Ruan -- Quasars in Crisis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16028-4533-3C4E-A8C1-282845318E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85952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EA39AD-2246-844D-9756-49148A020E9F}" type="datetime1">
              <a:rPr lang="en-US" smtClean="0"/>
              <a:t>8/6/19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16028-4533-3C4E-A8C1-282845318E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30550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A89AF-F4E1-DD4A-856B-C3A67EAFAD68}" type="datetime1">
              <a:rPr lang="en-US" smtClean="0"/>
              <a:t>8/6/19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16028-4533-3C4E-A8C1-282845318E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48439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07F48-EFA1-7A4C-A8F4-EE65FEE2DEBB}" type="datetime1">
              <a:rPr lang="en-US" smtClean="0"/>
              <a:t>8/6/19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16028-4533-3C4E-A8C1-282845318E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22341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BAC53-390F-1943-8B38-3E8622895801}" type="datetime1">
              <a:rPr lang="en-US" smtClean="0"/>
              <a:t>8/6/19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16028-4533-3C4E-A8C1-282845318E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773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0666E-A861-AD46-8D4C-A184011809F0}" type="datetime1">
              <a:rPr lang="en-US" smtClean="0"/>
              <a:t>8/6/19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Ruan -- Quasars in Crisis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16028-4533-3C4E-A8C1-282845318E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790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A7CC1-4185-DB46-A263-388097B53F1B}" type="datetime1">
              <a:rPr lang="en-US" smtClean="0"/>
              <a:t>8/6/19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Ruan -- Quasars in Crisis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16028-4533-3C4E-A8C1-282845318E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445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19D6A-9EB1-9D48-ACA3-B604B0E16D49}" type="datetime1">
              <a:rPr lang="en-US" smtClean="0"/>
              <a:t>8/6/19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Ruan -- Quasars in Crisis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16028-4533-3C4E-A8C1-282845318E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5179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6234E-C167-354F-A7C6-87D93037C963}" type="datetime1">
              <a:rPr lang="en-US" smtClean="0"/>
              <a:t>8/6/19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Ruan -- Quasars in Crisis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16028-4533-3C4E-A8C1-282845318E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6103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3FD71-44ED-D945-BEA7-CB843E2C2B76}" type="datetime1">
              <a:rPr lang="en-US" smtClean="0"/>
              <a:t>8/6/19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Ruan -- Quasars in Crisis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16028-4533-3C4E-A8C1-282845318E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880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47BE9-135A-A849-8B1B-6F29380982D2}" type="datetime1">
              <a:rPr lang="en-US" smtClean="0"/>
              <a:t>8/6/19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Ruan -- Quasars in Crisis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16028-4533-3C4E-A8C1-282845318E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651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B62AD8-66D6-1B4D-866E-57CAE7C15B68}" type="datetime1">
              <a:rPr lang="en-US" smtClean="0"/>
              <a:t>8/6/19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John Ruan -- Quasars in Crisis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516028-4533-3C4E-A8C1-282845318E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1661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1D6A71-2D56-1341-A063-7FFA43EEDD58}" type="datetime1">
              <a:rPr lang="en-US" smtClean="0">
                <a:solidFill>
                  <a:prstClr val="white">
                    <a:tint val="75000"/>
                  </a:prstClr>
                </a:solidFill>
              </a:rPr>
              <a:t>8/6/19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>
                <a:solidFill>
                  <a:prstClr val="white">
                    <a:tint val="75000"/>
                  </a:prstClr>
                </a:solidFill>
              </a:rPr>
              <a:t>John Ruan -- Quasars in Crisis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56013-B943-42BA-886F-6F9D4EB85E9D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495511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6320A3-3963-B944-99FF-8A590B1C0DC3}" type="datetime1">
              <a:rPr lang="en-US" smtClean="0"/>
              <a:t>8/6/19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516028-4533-3C4E-A8C1-282845318E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2395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tif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The Analogous Structure of Accretion Flows in Supermassive and Stellar Mass Black Holes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64347"/>
            <a:ext cx="9144000" cy="2758186"/>
          </a:xfrm>
        </p:spPr>
        <p:txBody>
          <a:bodyPr>
            <a:normAutofit/>
          </a:bodyPr>
          <a:lstStyle/>
          <a:p>
            <a:r>
              <a:rPr lang="en-US" sz="3400" dirty="0">
                <a:solidFill>
                  <a:schemeClr val="bg1"/>
                </a:solidFill>
              </a:rPr>
              <a:t>John Ruan</a:t>
            </a:r>
          </a:p>
          <a:p>
            <a:r>
              <a:rPr lang="en-US" sz="3000" dirty="0">
                <a:solidFill>
                  <a:schemeClr val="bg1"/>
                </a:solidFill>
              </a:rPr>
              <a:t>McGill University &amp; McGill Space Institute</a:t>
            </a:r>
          </a:p>
          <a:p>
            <a:r>
              <a:rPr lang="en-US" dirty="0">
                <a:solidFill>
                  <a:schemeClr val="bg1"/>
                </a:solidFill>
              </a:rPr>
              <a:t>In collaboration with: Scott Anderson, Mike </a:t>
            </a:r>
            <a:r>
              <a:rPr lang="en-US" dirty="0" err="1">
                <a:solidFill>
                  <a:schemeClr val="bg1"/>
                </a:solidFill>
              </a:rPr>
              <a:t>Eracleous</a:t>
            </a:r>
            <a:r>
              <a:rPr lang="en-US" dirty="0">
                <a:solidFill>
                  <a:schemeClr val="bg1"/>
                </a:solidFill>
              </a:rPr>
              <a:t>, Paul Green,   Daryl Haggard, Chelsea MacLeod, Jessie </a:t>
            </a:r>
            <a:r>
              <a:rPr lang="en-US" dirty="0" err="1">
                <a:solidFill>
                  <a:schemeClr val="bg1"/>
                </a:solidFill>
              </a:rPr>
              <a:t>Runnoe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Malgosia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Sobolewska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2484408" y="3647987"/>
            <a:ext cx="705640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93451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5532384" y="3244334"/>
            <a:ext cx="11272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jaVuSans" charset="0"/>
                <a:ea typeface="+mn-ea"/>
                <a:cs typeface="+mn-cs"/>
              </a:rPr>
              <a:t>Observed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532384" y="3244334"/>
            <a:ext cx="11272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jaVuSans" charset="0"/>
                <a:ea typeface="+mn-ea"/>
                <a:cs typeface="+mn-cs"/>
              </a:rPr>
              <a:t>Observed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1646" y="1835340"/>
            <a:ext cx="4933170" cy="4376357"/>
          </a:xfrm>
          <a:prstGeom prst="rect">
            <a:avLst/>
          </a:prstGeom>
        </p:spPr>
      </p:pic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721254" y="365125"/>
            <a:ext cx="10827279" cy="1325563"/>
          </a:xfrm>
        </p:spPr>
        <p:txBody>
          <a:bodyPr>
            <a:normAutofit fontScale="90000"/>
          </a:bodyPr>
          <a:lstStyle/>
          <a:p>
            <a:r>
              <a:rPr lang="en-CA" dirty="0">
                <a:solidFill>
                  <a:schemeClr val="bg1"/>
                </a:solidFill>
              </a:rPr>
              <a:t>Test AGN/X-ray binary analogy by direct comparison of their spectral evolution during state transitions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Content Placeholder 14"/>
          <p:cNvSpPr>
            <a:spLocks noGrp="1"/>
          </p:cNvSpPr>
          <p:nvPr>
            <p:ph sz="quarter" idx="4"/>
          </p:nvPr>
        </p:nvSpPr>
        <p:spPr>
          <a:xfrm>
            <a:off x="6858000" y="1869206"/>
            <a:ext cx="4927601" cy="437635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2 different approaches: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(1) Compare X-ray binaries to single-epoch observations of a </a:t>
            </a:r>
            <a:r>
              <a:rPr lang="en-US" i="1" dirty="0">
                <a:solidFill>
                  <a:schemeClr val="bg1"/>
                </a:solidFill>
              </a:rPr>
              <a:t>sample</a:t>
            </a:r>
            <a:r>
              <a:rPr lang="en-US" dirty="0">
                <a:solidFill>
                  <a:schemeClr val="bg1"/>
                </a:solidFill>
              </a:rPr>
              <a:t> of AGN that span a wide range of Eddington ratios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(2) Compare X-ray binaries to light curves of </a:t>
            </a:r>
            <a:r>
              <a:rPr lang="en-US" i="1" dirty="0">
                <a:solidFill>
                  <a:schemeClr val="bg1"/>
                </a:solidFill>
              </a:rPr>
              <a:t>individual</a:t>
            </a:r>
            <a:r>
              <a:rPr lang="en-US" dirty="0">
                <a:solidFill>
                  <a:schemeClr val="bg1"/>
                </a:solidFill>
              </a:rPr>
              <a:t> AGN undergoing large changes in Eddington ratio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118790" y="5167661"/>
            <a:ext cx="8818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harder</a:t>
            </a:r>
            <a:endParaRPr kumimoji="0" lang="en-US" sz="20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108483" y="1930114"/>
            <a:ext cx="80086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softer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Footer Placeholder 12">
            <a:extLst>
              <a:ext uri="{FF2B5EF4-FFF2-40B4-BE49-F238E27FC236}">
                <a16:creationId xmlns:a16="http://schemas.microsoft.com/office/drawing/2014/main" id="{01DCE3E0-00F9-CC42-935A-40CE640DA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600">
                <a:solidFill>
                  <a:schemeClr val="bg1">
                    <a:lumMod val="85000"/>
                  </a:schemeClr>
                </a:solidFill>
              </a:rPr>
              <a:t>John Ruan -- Quasars in Crisis</a:t>
            </a:r>
            <a:endParaRPr lang="en-US" sz="16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97957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5532384" y="3244334"/>
            <a:ext cx="11272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jaVuSans" charset="0"/>
                <a:ea typeface="+mn-ea"/>
                <a:cs typeface="+mn-cs"/>
              </a:rPr>
              <a:t>Observed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532384" y="3244334"/>
            <a:ext cx="11272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jaVuSans" charset="0"/>
                <a:ea typeface="+mn-ea"/>
                <a:cs typeface="+mn-cs"/>
              </a:rPr>
              <a:t>Observed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797454" y="604551"/>
            <a:ext cx="10827279" cy="1325563"/>
          </a:xfrm>
        </p:spPr>
        <p:txBody>
          <a:bodyPr>
            <a:normAutofit fontScale="90000"/>
          </a:bodyPr>
          <a:lstStyle/>
          <a:p>
            <a:r>
              <a:rPr lang="en-CA" dirty="0">
                <a:solidFill>
                  <a:schemeClr val="bg1"/>
                </a:solidFill>
              </a:rPr>
              <a:t>Approach 1: Compare X-ray binaries to </a:t>
            </a:r>
            <a:r>
              <a:rPr lang="en-US" dirty="0">
                <a:solidFill>
                  <a:schemeClr val="bg1"/>
                </a:solidFill>
              </a:rPr>
              <a:t>single-epoch observations of a </a:t>
            </a:r>
            <a:r>
              <a:rPr lang="en-US" i="1" dirty="0">
                <a:solidFill>
                  <a:schemeClr val="bg1"/>
                </a:solidFill>
              </a:rPr>
              <a:t>sample</a:t>
            </a:r>
            <a:r>
              <a:rPr lang="en-US" dirty="0">
                <a:solidFill>
                  <a:schemeClr val="bg1"/>
                </a:solidFill>
              </a:rPr>
              <a:t> of AGN that span a wide range of Eddington ratios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CA" dirty="0">
                <a:solidFill>
                  <a:schemeClr val="bg1"/>
                </a:solidFill>
              </a:rPr>
              <a:t>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118790" y="5167661"/>
            <a:ext cx="8818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harder</a:t>
            </a:r>
            <a:endParaRPr kumimoji="0" lang="en-US" sz="20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108483" y="1930114"/>
            <a:ext cx="80086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softer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Footer Placeholder 12">
            <a:extLst>
              <a:ext uri="{FF2B5EF4-FFF2-40B4-BE49-F238E27FC236}">
                <a16:creationId xmlns:a16="http://schemas.microsoft.com/office/drawing/2014/main" id="{01DCE3E0-00F9-CC42-935A-40CE640DA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John Ruan -- Quasars in Crisis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173A243-9BA9-EE4D-8116-B68A73A955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9343" y="1904714"/>
            <a:ext cx="6905366" cy="437102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BCCDA295-5DCA-8140-93A6-09A027CD6C12}"/>
              </a:ext>
            </a:extLst>
          </p:cNvPr>
          <p:cNvSpPr txBox="1"/>
          <p:nvPr/>
        </p:nvSpPr>
        <p:spPr>
          <a:xfrm>
            <a:off x="3610378" y="1927122"/>
            <a:ext cx="80086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prstClr val="black"/>
                </a:solidFill>
              </a:rPr>
              <a:t>softer</a:t>
            </a:r>
          </a:p>
          <a:p>
            <a:endParaRPr lang="en-US" sz="2000" i="1" dirty="0">
              <a:solidFill>
                <a:prstClr val="black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1A657C4-96FA-B24B-8EB8-140E4B841AAD}"/>
              </a:ext>
            </a:extLst>
          </p:cNvPr>
          <p:cNvSpPr txBox="1"/>
          <p:nvPr/>
        </p:nvSpPr>
        <p:spPr>
          <a:xfrm>
            <a:off x="3597678" y="5310507"/>
            <a:ext cx="8818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prstClr val="black"/>
                </a:solidFill>
              </a:rPr>
              <a:t>harder</a:t>
            </a:r>
            <a:endParaRPr lang="en-US" sz="2000" i="1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72795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08165" y="3244334"/>
            <a:ext cx="11272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jaVuSans" charset="0"/>
                <a:ea typeface="+mn-ea"/>
                <a:cs typeface="+mn-cs"/>
              </a:rPr>
              <a:t>Observed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108165" y="3244334"/>
            <a:ext cx="11272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jaVuSans" charset="0"/>
                <a:ea typeface="+mn-ea"/>
                <a:cs typeface="+mn-cs"/>
              </a:rPr>
              <a:t>Observed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797454" y="604551"/>
            <a:ext cx="10827279" cy="1325563"/>
          </a:xfrm>
        </p:spPr>
        <p:txBody>
          <a:bodyPr>
            <a:normAutofit fontScale="90000"/>
          </a:bodyPr>
          <a:lstStyle/>
          <a:p>
            <a:r>
              <a:rPr lang="en-CA" dirty="0">
                <a:solidFill>
                  <a:schemeClr val="bg1"/>
                </a:solidFill>
              </a:rPr>
              <a:t>Approach 1: Compare X-ray binaries to </a:t>
            </a:r>
            <a:r>
              <a:rPr lang="en-US" dirty="0">
                <a:solidFill>
                  <a:schemeClr val="bg1"/>
                </a:solidFill>
              </a:rPr>
              <a:t>single-epoch observations of a </a:t>
            </a:r>
            <a:r>
              <a:rPr lang="en-US" i="1" dirty="0">
                <a:solidFill>
                  <a:schemeClr val="bg1"/>
                </a:solidFill>
              </a:rPr>
              <a:t>sample</a:t>
            </a:r>
            <a:r>
              <a:rPr lang="en-US" dirty="0">
                <a:solidFill>
                  <a:schemeClr val="bg1"/>
                </a:solidFill>
              </a:rPr>
              <a:t> of AGN that span a wide range of Eddington ratios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CA" dirty="0">
                <a:solidFill>
                  <a:schemeClr val="bg1"/>
                </a:solidFill>
              </a:rPr>
              <a:t>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Footer Placeholder 12">
            <a:extLst>
              <a:ext uri="{FF2B5EF4-FFF2-40B4-BE49-F238E27FC236}">
                <a16:creationId xmlns:a16="http://schemas.microsoft.com/office/drawing/2014/main" id="{01DCE3E0-00F9-CC42-935A-40CE640DA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John Ruan -- Quasars in Crisis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173A243-9BA9-EE4D-8116-B68A73A955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124" y="1904714"/>
            <a:ext cx="6905366" cy="437102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BCCDA295-5DCA-8140-93A6-09A027CD6C12}"/>
              </a:ext>
            </a:extLst>
          </p:cNvPr>
          <p:cNvSpPr txBox="1"/>
          <p:nvPr/>
        </p:nvSpPr>
        <p:spPr>
          <a:xfrm>
            <a:off x="1186159" y="1927122"/>
            <a:ext cx="80086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softer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1A657C4-96FA-B24B-8EB8-140E4B841AAD}"/>
              </a:ext>
            </a:extLst>
          </p:cNvPr>
          <p:cNvSpPr txBox="1"/>
          <p:nvPr/>
        </p:nvSpPr>
        <p:spPr>
          <a:xfrm>
            <a:off x="1173459" y="5310507"/>
            <a:ext cx="8818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harder</a:t>
            </a:r>
            <a:endParaRPr kumimoji="0" lang="en-US" sz="20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BC19C71-F276-B945-B787-D5F5370E48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9195" y="2010779"/>
            <a:ext cx="4164000" cy="415065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7752970" y="5107078"/>
            <a:ext cx="80086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softer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712478" y="2362410"/>
            <a:ext cx="8818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harder</a:t>
            </a:r>
            <a:endParaRPr kumimoji="0" lang="en-US" sz="20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A0C7C36-13B0-8C4D-8DA5-34C3B63304C5}"/>
              </a:ext>
            </a:extLst>
          </p:cNvPr>
          <p:cNvSpPr txBox="1"/>
          <p:nvPr/>
        </p:nvSpPr>
        <p:spPr>
          <a:xfrm>
            <a:off x="9285820" y="6124111"/>
            <a:ext cx="2759089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schemeClr val="bg1"/>
                </a:solidFill>
              </a:rPr>
              <a:t>Noda &amp; Done 2018</a:t>
            </a:r>
            <a:endParaRPr lang="en-US" sz="26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83160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515652" y="3269734"/>
            <a:ext cx="11272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jaVuSans" charset="0"/>
                <a:ea typeface="+mn-ea"/>
                <a:cs typeface="+mn-cs"/>
              </a:rPr>
              <a:t>Observed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515652" y="3269734"/>
            <a:ext cx="11272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jaVuSans" charset="0"/>
                <a:ea typeface="+mn-ea"/>
                <a:cs typeface="+mn-cs"/>
              </a:rPr>
              <a:t>Observed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797454" y="604551"/>
            <a:ext cx="10827279" cy="1325563"/>
          </a:xfrm>
        </p:spPr>
        <p:txBody>
          <a:bodyPr>
            <a:normAutofit fontScale="90000"/>
          </a:bodyPr>
          <a:lstStyle/>
          <a:p>
            <a:r>
              <a:rPr lang="en-CA" dirty="0">
                <a:solidFill>
                  <a:schemeClr val="bg1"/>
                </a:solidFill>
              </a:rPr>
              <a:t>Approach 1: Compare X-ray binaries to </a:t>
            </a:r>
            <a:r>
              <a:rPr lang="en-US" dirty="0">
                <a:solidFill>
                  <a:schemeClr val="bg1"/>
                </a:solidFill>
              </a:rPr>
              <a:t>single-epoch observations of a </a:t>
            </a:r>
            <a:r>
              <a:rPr lang="en-US" i="1" dirty="0">
                <a:solidFill>
                  <a:schemeClr val="bg1"/>
                </a:solidFill>
              </a:rPr>
              <a:t>sample</a:t>
            </a:r>
            <a:r>
              <a:rPr lang="en-US" dirty="0">
                <a:solidFill>
                  <a:schemeClr val="bg1"/>
                </a:solidFill>
              </a:rPr>
              <a:t> of AGN that span a wide range of Eddington ratios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CA" dirty="0">
                <a:solidFill>
                  <a:schemeClr val="bg1"/>
                </a:solidFill>
              </a:rPr>
              <a:t>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02058" y="5193061"/>
            <a:ext cx="8818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harder</a:t>
            </a:r>
            <a:endParaRPr kumimoji="0" lang="en-US" sz="20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91751" y="1955514"/>
            <a:ext cx="80086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softer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Footer Placeholder 12">
            <a:extLst>
              <a:ext uri="{FF2B5EF4-FFF2-40B4-BE49-F238E27FC236}">
                <a16:creationId xmlns:a16="http://schemas.microsoft.com/office/drawing/2014/main" id="{01DCE3E0-00F9-CC42-935A-40CE640DA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John Ruan -- Quasars in Crisis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173A243-9BA9-EE4D-8116-B68A73A955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611" y="1930114"/>
            <a:ext cx="6905366" cy="437102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BCCDA295-5DCA-8140-93A6-09A027CD6C12}"/>
              </a:ext>
            </a:extLst>
          </p:cNvPr>
          <p:cNvSpPr txBox="1"/>
          <p:nvPr/>
        </p:nvSpPr>
        <p:spPr>
          <a:xfrm>
            <a:off x="1593646" y="1952522"/>
            <a:ext cx="80086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softer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1A657C4-96FA-B24B-8EB8-140E4B841AAD}"/>
              </a:ext>
            </a:extLst>
          </p:cNvPr>
          <p:cNvSpPr txBox="1"/>
          <p:nvPr/>
        </p:nvSpPr>
        <p:spPr>
          <a:xfrm>
            <a:off x="1580946" y="5335907"/>
            <a:ext cx="8818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harder</a:t>
            </a:r>
            <a:endParaRPr kumimoji="0" lang="en-US" sz="20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51D69474-EF18-8C4E-B892-3307AA3A256A}"/>
              </a:ext>
            </a:extLst>
          </p:cNvPr>
          <p:cNvSpPr txBox="1">
            <a:spLocks/>
          </p:cNvSpPr>
          <p:nvPr/>
        </p:nvSpPr>
        <p:spPr>
          <a:xfrm>
            <a:off x="8395021" y="1876034"/>
            <a:ext cx="2894044" cy="43763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2 problems at lower </a:t>
            </a:r>
            <a:r>
              <a:rPr lang="en-US" i="1" dirty="0">
                <a:solidFill>
                  <a:schemeClr val="bg1"/>
                </a:solidFill>
              </a:rPr>
              <a:t>L/</a:t>
            </a:r>
            <a:r>
              <a:rPr lang="en-US" i="1" dirty="0" err="1">
                <a:solidFill>
                  <a:schemeClr val="bg1"/>
                </a:solidFill>
              </a:rPr>
              <a:t>L</a:t>
            </a:r>
            <a:r>
              <a:rPr lang="en-US" baseline="-25000" dirty="0" err="1">
                <a:solidFill>
                  <a:schemeClr val="bg1"/>
                </a:solidFill>
              </a:rPr>
              <a:t>edd</a:t>
            </a:r>
            <a:r>
              <a:rPr lang="en-US" dirty="0">
                <a:solidFill>
                  <a:schemeClr val="bg1"/>
                </a:solidFill>
              </a:rPr>
              <a:t>: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 how to get </a:t>
            </a:r>
            <a:r>
              <a:rPr lang="en-US" i="1" dirty="0">
                <a:solidFill>
                  <a:schemeClr val="bg1"/>
                </a:solidFill>
              </a:rPr>
              <a:t>M</a:t>
            </a:r>
            <a:r>
              <a:rPr lang="en-US" baseline="-25000" dirty="0">
                <a:solidFill>
                  <a:schemeClr val="bg1"/>
                </a:solidFill>
              </a:rPr>
              <a:t>BH </a:t>
            </a:r>
            <a:r>
              <a:rPr lang="en-US" dirty="0">
                <a:solidFill>
                  <a:schemeClr val="bg1"/>
                </a:solidFill>
              </a:rPr>
              <a:t>without broad emission lines?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How to avoid dust extinction?</a:t>
            </a:r>
          </a:p>
        </p:txBody>
      </p:sp>
    </p:spTree>
    <p:extLst>
      <p:ext uri="{BB962C8B-B14F-4D97-AF65-F5344CB8AC3E}">
        <p14:creationId xmlns:p14="http://schemas.microsoft.com/office/powerpoint/2010/main" val="18925405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5532384" y="3244334"/>
            <a:ext cx="11272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DejaVuSans" charset="0"/>
              </a:rPr>
              <a:t>Observed </a:t>
            </a:r>
            <a:endParaRPr lang="en-US" dirty="0">
              <a:solidFill>
                <a:prstClr val="black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9105" y="2126990"/>
            <a:ext cx="6884295" cy="3736917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DD6040CA-B58E-0148-9C93-E98CF23DE6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CA" dirty="0">
                <a:solidFill>
                  <a:schemeClr val="bg1"/>
                </a:solidFill>
              </a:rPr>
              <a:t>Changing-look quasars display dramatic fading of broad lines and continuum in repeat optical spectroscopy over timescales of just a few years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2535C0-A96D-CB46-B8D6-FE28E71102B3}"/>
              </a:ext>
            </a:extLst>
          </p:cNvPr>
          <p:cNvSpPr txBox="1"/>
          <p:nvPr/>
        </p:nvSpPr>
        <p:spPr>
          <a:xfrm>
            <a:off x="8285530" y="5406071"/>
            <a:ext cx="173477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schemeClr val="bg1"/>
                </a:solidFill>
              </a:rPr>
              <a:t>Runnoe+16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29C6AD-A58E-D24C-A194-BF0747ED3C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8567" y="2247532"/>
            <a:ext cx="3386144" cy="27322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0" name="Footer Placeholder 12">
            <a:extLst>
              <a:ext uri="{FF2B5EF4-FFF2-40B4-BE49-F238E27FC236}">
                <a16:creationId xmlns:a16="http://schemas.microsoft.com/office/drawing/2014/main" id="{92F04258-F3CC-D244-B51B-094923A5F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600">
                <a:solidFill>
                  <a:schemeClr val="bg1">
                    <a:lumMod val="85000"/>
                  </a:schemeClr>
                </a:solidFill>
              </a:rPr>
              <a:t>John Ruan -- Quasars in Crisis</a:t>
            </a:r>
            <a:endParaRPr lang="en-US" sz="16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52202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5532384" y="3244334"/>
            <a:ext cx="11272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jaVuSans" charset="0"/>
                <a:ea typeface="+mn-ea"/>
                <a:cs typeface="+mn-cs"/>
              </a:rPr>
              <a:t>Observed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9105" y="2126990"/>
            <a:ext cx="6884295" cy="3736917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DD6040CA-B58E-0148-9C93-E98CF23DE6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Changing-look quasars enable us to robustly probe the 𝛼</a:t>
            </a:r>
            <a:r>
              <a:rPr lang="en-CA" baseline="-25000" dirty="0">
                <a:solidFill>
                  <a:schemeClr val="bg1"/>
                </a:solidFill>
              </a:rPr>
              <a:t>OX </a:t>
            </a:r>
            <a:r>
              <a:rPr lang="en-CA" dirty="0">
                <a:solidFill>
                  <a:schemeClr val="bg1"/>
                </a:solidFill>
              </a:rPr>
              <a:t>of AGN at low </a:t>
            </a:r>
            <a:r>
              <a:rPr lang="en-CA" i="1" dirty="0">
                <a:solidFill>
                  <a:schemeClr val="bg1"/>
                </a:solidFill>
              </a:rPr>
              <a:t>L/</a:t>
            </a:r>
            <a:r>
              <a:rPr lang="en-CA" i="1" dirty="0" err="1">
                <a:solidFill>
                  <a:schemeClr val="bg1"/>
                </a:solidFill>
              </a:rPr>
              <a:t>L</a:t>
            </a:r>
            <a:r>
              <a:rPr lang="en-CA" baseline="-25000" dirty="0" err="1">
                <a:solidFill>
                  <a:schemeClr val="bg1"/>
                </a:solidFill>
              </a:rPr>
              <a:t>Edd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Footer Placeholder 12">
            <a:extLst>
              <a:ext uri="{FF2B5EF4-FFF2-40B4-BE49-F238E27FC236}">
                <a16:creationId xmlns:a16="http://schemas.microsoft.com/office/drawing/2014/main" id="{92F04258-F3CC-D244-B51B-094923A5F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John Ruan -- Quasars in Crisis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Content Placeholder 14">
            <a:extLst>
              <a:ext uri="{FF2B5EF4-FFF2-40B4-BE49-F238E27FC236}">
                <a16:creationId xmlns:a16="http://schemas.microsoft.com/office/drawing/2014/main" id="{BAE68341-D3A3-C24D-B726-349932DE51A4}"/>
              </a:ext>
            </a:extLst>
          </p:cNvPr>
          <p:cNvSpPr txBox="1">
            <a:spLocks/>
          </p:cNvSpPr>
          <p:nvPr/>
        </p:nvSpPr>
        <p:spPr>
          <a:xfrm>
            <a:off x="8917536" y="1690688"/>
            <a:ext cx="2894044" cy="43763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Bright state: measure </a:t>
            </a:r>
            <a:r>
              <a:rPr lang="en-US" i="1" dirty="0">
                <a:solidFill>
                  <a:schemeClr val="bg1"/>
                </a:solidFill>
              </a:rPr>
              <a:t>M</a:t>
            </a:r>
            <a:r>
              <a:rPr lang="en-US" baseline="-25000" dirty="0">
                <a:solidFill>
                  <a:schemeClr val="bg1"/>
                </a:solidFill>
              </a:rPr>
              <a:t>BH  </a:t>
            </a:r>
            <a:r>
              <a:rPr lang="en-US" dirty="0">
                <a:solidFill>
                  <a:schemeClr val="bg1"/>
                </a:solidFill>
              </a:rPr>
              <a:t>from broad lines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Faint state: measure </a:t>
            </a:r>
            <a:r>
              <a:rPr lang="en-CA" dirty="0">
                <a:solidFill>
                  <a:schemeClr val="bg1"/>
                </a:solidFill>
              </a:rPr>
              <a:t>𝛼</a:t>
            </a:r>
            <a:r>
              <a:rPr lang="en-CA" baseline="-25000" dirty="0">
                <a:solidFill>
                  <a:schemeClr val="bg1"/>
                </a:solidFill>
              </a:rPr>
              <a:t>OX  </a:t>
            </a:r>
            <a:r>
              <a:rPr lang="en-CA" dirty="0">
                <a:solidFill>
                  <a:schemeClr val="bg1"/>
                </a:solidFill>
              </a:rPr>
              <a:t>using optical spectrum and </a:t>
            </a:r>
            <a:r>
              <a:rPr lang="en-CA" i="1" dirty="0">
                <a:solidFill>
                  <a:schemeClr val="bg1"/>
                </a:solidFill>
              </a:rPr>
              <a:t>Chandra</a:t>
            </a:r>
            <a:endParaRPr lang="en-US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76339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E4C26FCE-B41F-2A42-AE53-1A6DAB1B20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6334" y="1952522"/>
            <a:ext cx="6272134" cy="401268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Main result: Single-epoch observations of AGN </a:t>
            </a:r>
            <a:r>
              <a:rPr lang="en-US" i="1" dirty="0">
                <a:solidFill>
                  <a:schemeClr val="bg1"/>
                </a:solidFill>
              </a:rPr>
              <a:t>samples</a:t>
            </a:r>
            <a:r>
              <a:rPr lang="en-US" dirty="0">
                <a:solidFill>
                  <a:schemeClr val="bg1"/>
                </a:solidFill>
              </a:rPr>
              <a:t> reveal remarkably similar spectral evolution of AGN and X-ray binaries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376568" y="5167662"/>
            <a:ext cx="1563248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schemeClr val="bg1"/>
                </a:solidFill>
              </a:rPr>
              <a:t>Ruan+19,</a:t>
            </a:r>
          </a:p>
          <a:p>
            <a:r>
              <a:rPr lang="en-US" sz="2600" dirty="0">
                <a:solidFill>
                  <a:schemeClr val="bg1"/>
                </a:solidFill>
              </a:rPr>
              <a:t>submitted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597678" y="5056507"/>
            <a:ext cx="8818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prstClr val="black"/>
                </a:solidFill>
              </a:rPr>
              <a:t>harder</a:t>
            </a:r>
            <a:endParaRPr lang="en-US" sz="2000" i="1" dirty="0">
              <a:solidFill>
                <a:prstClr val="black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597678" y="1952522"/>
            <a:ext cx="80086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prstClr val="black"/>
                </a:solidFill>
              </a:rPr>
              <a:t>softer</a:t>
            </a:r>
          </a:p>
          <a:p>
            <a:endParaRPr lang="en-US" sz="2000" i="1" dirty="0">
              <a:solidFill>
                <a:prstClr val="black"/>
              </a:solidFill>
            </a:endParaRPr>
          </a:p>
        </p:txBody>
      </p:sp>
      <p:sp>
        <p:nvSpPr>
          <p:cNvPr id="14" name="Footer Placeholder 12">
            <a:extLst>
              <a:ext uri="{FF2B5EF4-FFF2-40B4-BE49-F238E27FC236}">
                <a16:creationId xmlns:a16="http://schemas.microsoft.com/office/drawing/2014/main" id="{6661D18D-00A9-0047-8EA1-2D7E0FA2A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600">
                <a:solidFill>
                  <a:schemeClr val="bg1">
                    <a:lumMod val="85000"/>
                  </a:schemeClr>
                </a:solidFill>
              </a:rPr>
              <a:t>John Ruan -- Quasars in Crisis</a:t>
            </a:r>
            <a:endParaRPr lang="en-US" sz="16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28047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5B48378-FC58-6445-9B06-50E611349C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0631" y="4240283"/>
            <a:ext cx="7335698" cy="21160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19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The X-ray spectral index probes the evolution of their disk-corona system structure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6161" y="1530302"/>
            <a:ext cx="2541109" cy="2507113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5700927" y="1698940"/>
            <a:ext cx="1271576" cy="20876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/>
          <p:cNvSpPr/>
          <p:nvPr/>
        </p:nvSpPr>
        <p:spPr>
          <a:xfrm rot="16200000">
            <a:off x="4776410" y="2595334"/>
            <a:ext cx="866038" cy="23720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5784944" y="3769164"/>
            <a:ext cx="1517440" cy="23720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700927" y="3698861"/>
            <a:ext cx="15551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X-ray Luminosity</a:t>
            </a:r>
            <a:endParaRPr kumimoji="0" lang="en-US" sz="16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TextBox 19"/>
          <p:cNvSpPr txBox="1"/>
          <p:nvPr/>
        </p:nvSpPr>
        <p:spPr>
          <a:xfrm rot="16200000">
            <a:off x="4309696" y="2477679"/>
            <a:ext cx="17994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X-ray spectral index</a:t>
            </a:r>
            <a:endParaRPr kumimoji="0" lang="en-US" sz="16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599154" y="3191102"/>
            <a:ext cx="6727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harder</a:t>
            </a:r>
            <a:endParaRPr kumimoji="0" lang="en-US" sz="14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627751" y="1611416"/>
            <a:ext cx="615553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softer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Footer Placeholder 12">
            <a:extLst>
              <a:ext uri="{FF2B5EF4-FFF2-40B4-BE49-F238E27FC236}">
                <a16:creationId xmlns:a16="http://schemas.microsoft.com/office/drawing/2014/main" id="{ED0719F4-4D4E-F44B-A4CA-4F009B962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John Ruan -- Quasars in Crisis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6753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10388"/>
            <a:ext cx="10515600" cy="2708113"/>
          </a:xfrm>
        </p:spPr>
        <p:txBody>
          <a:bodyPr>
            <a:normAutofit fontScale="90000"/>
          </a:bodyPr>
          <a:lstStyle/>
          <a:p>
            <a:r>
              <a:rPr lang="en-US" sz="3800" dirty="0">
                <a:solidFill>
                  <a:schemeClr val="bg1"/>
                </a:solidFill>
              </a:rPr>
              <a:t>Overall conclusion: AGN and X-ray binaries display similar spectral evolution over a wide range of Eddington ratios</a:t>
            </a:r>
            <a:br>
              <a:rPr lang="en-US" sz="3800" dirty="0">
                <a:solidFill>
                  <a:schemeClr val="bg1"/>
                </a:solidFill>
              </a:rPr>
            </a:br>
            <a:r>
              <a:rPr lang="en-US" sz="3800" dirty="0">
                <a:solidFill>
                  <a:schemeClr val="bg1"/>
                </a:solidFill>
              </a:rPr>
              <a:t>  </a:t>
            </a:r>
            <a:br>
              <a:rPr lang="en-US" sz="3800" dirty="0">
                <a:solidFill>
                  <a:schemeClr val="bg1"/>
                </a:solidFill>
              </a:rPr>
            </a:br>
            <a:r>
              <a:rPr lang="en-US" sz="3800" dirty="0">
                <a:solidFill>
                  <a:schemeClr val="bg1"/>
                </a:solidFill>
              </a:rPr>
              <a:t>Broader implication: this suggests that the structure of accretion flows in X-ray binaries and AGN are analogous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532384" y="3244334"/>
            <a:ext cx="11272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jaVuSans" charset="0"/>
                <a:ea typeface="+mn-ea"/>
                <a:cs typeface="+mn-cs"/>
              </a:rPr>
              <a:t>Observed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532384" y="3244334"/>
            <a:ext cx="11272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jaVuSans" charset="0"/>
                <a:ea typeface="+mn-ea"/>
                <a:cs typeface="+mn-cs"/>
              </a:rPr>
              <a:t>Observed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237740" y="5374007"/>
            <a:ext cx="8818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harder</a:t>
            </a:r>
            <a:endParaRPr kumimoji="0" lang="en-US" sz="20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CA8C6232-4AA1-AF44-8F19-B47F16E6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600">
                <a:solidFill>
                  <a:schemeClr val="bg1">
                    <a:lumMod val="85000"/>
                  </a:schemeClr>
                </a:solidFill>
              </a:rPr>
              <a:t>John Ruan -- Quasars in Crisis</a:t>
            </a:r>
            <a:endParaRPr lang="en-US" sz="1600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950B410-6F13-A441-B455-6CDB758A8B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3157" y="2734744"/>
            <a:ext cx="5574071" cy="3566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6901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Additional test of AGN/XRB analogy: directly following changing-look quasars to quiescence</a:t>
            </a:r>
          </a:p>
        </p:txBody>
      </p:sp>
      <p:sp>
        <p:nvSpPr>
          <p:cNvPr id="5" name="Rectangle 4"/>
          <p:cNvSpPr/>
          <p:nvPr/>
        </p:nvSpPr>
        <p:spPr>
          <a:xfrm>
            <a:off x="5532384" y="3244334"/>
            <a:ext cx="11272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jaVuSans" charset="0"/>
                <a:ea typeface="+mn-ea"/>
                <a:cs typeface="+mn-cs"/>
              </a:rPr>
              <a:t>Observed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532384" y="3244334"/>
            <a:ext cx="11272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jaVuSans" charset="0"/>
                <a:ea typeface="+mn-ea"/>
                <a:cs typeface="+mn-cs"/>
              </a:rPr>
              <a:t>Observed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237740" y="5374007"/>
            <a:ext cx="8818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harder</a:t>
            </a:r>
            <a:endParaRPr kumimoji="0" lang="en-US" sz="20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237740" y="2050391"/>
            <a:ext cx="80086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softer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2EEFBB3-9F9D-6146-BA6E-AAC4BD65F8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4433" y="2116384"/>
            <a:ext cx="6451600" cy="39243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33EE894-6BDD-0947-9BC0-A25786C957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030" y="2050391"/>
            <a:ext cx="4517484" cy="399029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33D0264-03DE-B749-8959-62D54E5B9280}"/>
              </a:ext>
            </a:extLst>
          </p:cNvPr>
          <p:cNvSpPr txBox="1"/>
          <p:nvPr/>
        </p:nvSpPr>
        <p:spPr>
          <a:xfrm>
            <a:off x="3600063" y="5974924"/>
            <a:ext cx="1628972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Plotkin+17</a:t>
            </a:r>
          </a:p>
        </p:txBody>
      </p:sp>
      <p:sp>
        <p:nvSpPr>
          <p:cNvPr id="15" name="Footer Placeholder 12">
            <a:extLst>
              <a:ext uri="{FF2B5EF4-FFF2-40B4-BE49-F238E27FC236}">
                <a16:creationId xmlns:a16="http://schemas.microsoft.com/office/drawing/2014/main" id="{004EF4D1-1661-2F41-935A-913671648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600">
                <a:solidFill>
                  <a:schemeClr val="bg1">
                    <a:lumMod val="85000"/>
                  </a:schemeClr>
                </a:solidFill>
              </a:rPr>
              <a:t>John Ruan -- Quasars in Crisis</a:t>
            </a:r>
            <a:endParaRPr lang="en-US" sz="16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3705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Are AGN scaled-up versions of X-ray binaries?</a:t>
            </a:r>
          </a:p>
        </p:txBody>
      </p:sp>
      <p:sp>
        <p:nvSpPr>
          <p:cNvPr id="6" name="Content Placeholder 3"/>
          <p:cNvSpPr txBox="1">
            <a:spLocks/>
          </p:cNvSpPr>
          <p:nvPr/>
        </p:nvSpPr>
        <p:spPr>
          <a:xfrm>
            <a:off x="1055867" y="1981390"/>
            <a:ext cx="4428161" cy="49535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US" dirty="0">
                <a:solidFill>
                  <a:prstClr val="white"/>
                </a:solidFill>
                <a:latin typeface="Calibri" panose="020F0502020204030204"/>
              </a:rPr>
              <a:t>To what extent are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the structure of the accretion flows self-similar?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US" sz="100" dirty="0">
              <a:solidFill>
                <a:prstClr val="white"/>
              </a:solidFill>
              <a:latin typeface="Calibri" panose="020F0502020204030204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Does this analogy hold in different accretion states?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en-US" sz="100" dirty="0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5692422"/>
            <a:ext cx="937751" cy="66392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2200" y="2797044"/>
            <a:ext cx="5819967" cy="332223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14BE879-0E50-1F4B-9B03-6D10E97F2829}"/>
              </a:ext>
            </a:extLst>
          </p:cNvPr>
          <p:cNvSpPr txBox="1"/>
          <p:nvPr/>
        </p:nvSpPr>
        <p:spPr>
          <a:xfrm rot="20866966">
            <a:off x="2494271" y="4982956"/>
            <a:ext cx="260565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schemeClr val="bg1"/>
                </a:solidFill>
              </a:rPr>
              <a:t>Scaled up by 10</a:t>
            </a:r>
            <a:r>
              <a:rPr lang="en-US" sz="2600" baseline="30000" dirty="0">
                <a:solidFill>
                  <a:schemeClr val="bg1"/>
                </a:solidFill>
              </a:rPr>
              <a:t>7</a:t>
            </a:r>
            <a:r>
              <a:rPr lang="en-US" sz="2600" dirty="0">
                <a:solidFill>
                  <a:schemeClr val="bg1"/>
                </a:solidFill>
              </a:rPr>
              <a:t>?</a:t>
            </a:r>
            <a:r>
              <a:rPr lang="en-US" sz="2600" baseline="30000" dirty="0">
                <a:solidFill>
                  <a:schemeClr val="bg1"/>
                </a:solidFill>
              </a:rPr>
              <a:t> </a:t>
            </a:r>
            <a:endParaRPr lang="en-US" sz="2600" dirty="0">
              <a:solidFill>
                <a:schemeClr val="bg1"/>
              </a:solidFill>
            </a:endParaRPr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B1948087-6911-F442-B973-618CABEF52E1}"/>
              </a:ext>
            </a:extLst>
          </p:cNvPr>
          <p:cNvSpPr/>
          <p:nvPr/>
        </p:nvSpPr>
        <p:spPr>
          <a:xfrm rot="20807774">
            <a:off x="1781797" y="5334637"/>
            <a:ext cx="4406124" cy="306204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86F8D1B-B298-3241-A175-E03FD740ECA8}"/>
              </a:ext>
            </a:extLst>
          </p:cNvPr>
          <p:cNvSpPr txBox="1"/>
          <p:nvPr/>
        </p:nvSpPr>
        <p:spPr>
          <a:xfrm>
            <a:off x="8610600" y="3012845"/>
            <a:ext cx="79938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schemeClr val="bg1"/>
                </a:solidFill>
              </a:rPr>
              <a:t>AGN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C1D6D18-284E-4542-8889-1C2D34D03EBA}"/>
              </a:ext>
            </a:extLst>
          </p:cNvPr>
          <p:cNvSpPr txBox="1"/>
          <p:nvPr/>
        </p:nvSpPr>
        <p:spPr>
          <a:xfrm>
            <a:off x="902869" y="5302917"/>
            <a:ext cx="720069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schemeClr val="bg1"/>
                </a:solidFill>
              </a:rPr>
              <a:t>XRB</a:t>
            </a:r>
          </a:p>
        </p:txBody>
      </p:sp>
      <p:sp>
        <p:nvSpPr>
          <p:cNvPr id="14" name="Footer Placeholder 12">
            <a:extLst>
              <a:ext uri="{FF2B5EF4-FFF2-40B4-BE49-F238E27FC236}">
                <a16:creationId xmlns:a16="http://schemas.microsoft.com/office/drawing/2014/main" id="{C52A6C88-005A-9442-B3F9-386186A0FF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600">
                <a:solidFill>
                  <a:schemeClr val="bg1">
                    <a:lumMod val="85000"/>
                  </a:schemeClr>
                </a:solidFill>
              </a:rPr>
              <a:t>John Ruan -- Quasars in Crisis</a:t>
            </a:r>
            <a:endParaRPr lang="en-US" sz="16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22401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The mismatched timescale problem between AGN and X-ray binaries still persists</a:t>
            </a:r>
          </a:p>
        </p:txBody>
      </p:sp>
      <p:sp>
        <p:nvSpPr>
          <p:cNvPr id="5" name="Rectangle 4"/>
          <p:cNvSpPr/>
          <p:nvPr/>
        </p:nvSpPr>
        <p:spPr>
          <a:xfrm>
            <a:off x="5532384" y="3244334"/>
            <a:ext cx="11272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jaVuSans" charset="0"/>
                <a:ea typeface="+mn-ea"/>
                <a:cs typeface="+mn-cs"/>
              </a:rPr>
              <a:t>Observed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532384" y="3244334"/>
            <a:ext cx="11272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jaVuSans" charset="0"/>
                <a:ea typeface="+mn-ea"/>
                <a:cs typeface="+mn-cs"/>
              </a:rPr>
              <a:t>Observed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237740" y="5374007"/>
            <a:ext cx="8818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harder</a:t>
            </a:r>
            <a:endParaRPr kumimoji="0" lang="en-US" sz="20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237740" y="2050391"/>
            <a:ext cx="80086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softer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3B1F976-D9CF-0141-ABA9-E434A511E7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265" y="2100947"/>
            <a:ext cx="6491308" cy="3930391"/>
          </a:xfrm>
          <a:prstGeom prst="rect">
            <a:avLst/>
          </a:prstGeom>
        </p:spPr>
      </p:pic>
      <p:sp>
        <p:nvSpPr>
          <p:cNvPr id="16" name="Footer Placeholder 12">
            <a:extLst>
              <a:ext uri="{FF2B5EF4-FFF2-40B4-BE49-F238E27FC236}">
                <a16:creationId xmlns:a16="http://schemas.microsoft.com/office/drawing/2014/main" id="{2D198895-E429-E443-8ABC-3D1E75C312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600">
                <a:solidFill>
                  <a:schemeClr val="bg1">
                    <a:lumMod val="85000"/>
                  </a:schemeClr>
                </a:solidFill>
              </a:rPr>
              <a:t>John Ruan -- Quasars in Crisis</a:t>
            </a:r>
            <a:endParaRPr lang="en-US" sz="1600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61F99EF1-1381-AB45-9394-2684B15A94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719" y="3167001"/>
            <a:ext cx="4540557" cy="2289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2812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10388"/>
            <a:ext cx="10515600" cy="2708113"/>
          </a:xfrm>
        </p:spPr>
        <p:txBody>
          <a:bodyPr>
            <a:normAutofit fontScale="90000"/>
          </a:bodyPr>
          <a:lstStyle/>
          <a:p>
            <a:r>
              <a:rPr lang="en-US" sz="3800" dirty="0">
                <a:solidFill>
                  <a:schemeClr val="bg1"/>
                </a:solidFill>
              </a:rPr>
              <a:t>Overall conclusion: AGN and X-ray binaries display similar spectral evolution over a wide range of Eddington ratios</a:t>
            </a:r>
            <a:br>
              <a:rPr lang="en-US" sz="3800" dirty="0">
                <a:solidFill>
                  <a:schemeClr val="bg1"/>
                </a:solidFill>
              </a:rPr>
            </a:br>
            <a:r>
              <a:rPr lang="en-US" sz="3800" dirty="0">
                <a:solidFill>
                  <a:schemeClr val="bg1"/>
                </a:solidFill>
              </a:rPr>
              <a:t>  </a:t>
            </a:r>
            <a:br>
              <a:rPr lang="en-US" sz="3800" dirty="0">
                <a:solidFill>
                  <a:schemeClr val="bg1"/>
                </a:solidFill>
              </a:rPr>
            </a:br>
            <a:r>
              <a:rPr lang="en-US" sz="3800" dirty="0">
                <a:solidFill>
                  <a:schemeClr val="bg1"/>
                </a:solidFill>
              </a:rPr>
              <a:t>Broader implication: this suggests that the structure of accretion flows in X-ray binaries and AGN are analogous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532384" y="3244334"/>
            <a:ext cx="11272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jaVuSans" charset="0"/>
                <a:ea typeface="+mn-ea"/>
                <a:cs typeface="+mn-cs"/>
              </a:rPr>
              <a:t>Observed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532384" y="3244334"/>
            <a:ext cx="11272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jaVuSans" charset="0"/>
                <a:ea typeface="+mn-ea"/>
                <a:cs typeface="+mn-cs"/>
              </a:rPr>
              <a:t>Observed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237740" y="5374007"/>
            <a:ext cx="8818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harder</a:t>
            </a:r>
            <a:endParaRPr kumimoji="0" lang="en-US" sz="20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CA8C6232-4AA1-AF44-8F19-B47F16E6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John Ruan -- Quasars in Crisis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950B410-6F13-A441-B455-6CDB758A8B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3157" y="2734744"/>
            <a:ext cx="5574071" cy="3566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75069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5532384" y="3244334"/>
            <a:ext cx="11272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DejaVuSans" charset="0"/>
              </a:rPr>
              <a:t>Observed 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38200" y="938458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Extra Slides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BEF738-1C81-6C49-B2FD-72897F3A4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Ruan -- Quasars in Crisis</a:t>
            </a:r>
          </a:p>
        </p:txBody>
      </p:sp>
    </p:spTree>
    <p:extLst>
      <p:ext uri="{BB962C8B-B14F-4D97-AF65-F5344CB8AC3E}">
        <p14:creationId xmlns:p14="http://schemas.microsoft.com/office/powerpoint/2010/main" val="16290744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Decomposition of optical spectra and fitting of the quasar component</a:t>
            </a:r>
          </a:p>
        </p:txBody>
      </p:sp>
      <p:sp>
        <p:nvSpPr>
          <p:cNvPr id="5" name="Rectangle 4"/>
          <p:cNvSpPr/>
          <p:nvPr/>
        </p:nvSpPr>
        <p:spPr>
          <a:xfrm>
            <a:off x="5532384" y="3244334"/>
            <a:ext cx="11272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jaVuSans" charset="0"/>
                <a:ea typeface="+mn-ea"/>
                <a:cs typeface="+mn-cs"/>
              </a:rPr>
              <a:t>Observed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532384" y="3244334"/>
            <a:ext cx="11272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jaVuSans" charset="0"/>
                <a:ea typeface="+mn-ea"/>
                <a:cs typeface="+mn-cs"/>
              </a:rPr>
              <a:t>Observed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691204" y="5574062"/>
            <a:ext cx="1563248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Ruan+19,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submitted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237740" y="5374007"/>
            <a:ext cx="8818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harder</a:t>
            </a:r>
            <a:endParaRPr kumimoji="0" lang="en-US" sz="20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237740" y="2050391"/>
            <a:ext cx="80086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softer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3AF9724-859A-C64C-9B3F-A4172C8565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384" y="1996359"/>
            <a:ext cx="5391628" cy="454255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3248F94-9C29-CD48-A7C3-F6863DAF25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6929" y="2404334"/>
            <a:ext cx="5258820" cy="3058419"/>
          </a:xfrm>
          <a:prstGeom prst="rect">
            <a:avLst/>
          </a:prstGeom>
        </p:spPr>
      </p:pic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223C68BB-1D4A-D543-A9CD-53A7A6F5E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Ruan -- Quasars in Crisis</a:t>
            </a:r>
          </a:p>
        </p:txBody>
      </p:sp>
    </p:spTree>
    <p:extLst>
      <p:ext uri="{BB962C8B-B14F-4D97-AF65-F5344CB8AC3E}">
        <p14:creationId xmlns:p14="http://schemas.microsoft.com/office/powerpoint/2010/main" val="27353368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Extrapolation of the power-law from optical spectroscopy into the UV is not an issue</a:t>
            </a:r>
          </a:p>
        </p:txBody>
      </p:sp>
      <p:sp>
        <p:nvSpPr>
          <p:cNvPr id="5" name="Rectangle 4"/>
          <p:cNvSpPr/>
          <p:nvPr/>
        </p:nvSpPr>
        <p:spPr>
          <a:xfrm>
            <a:off x="5532384" y="3244334"/>
            <a:ext cx="11272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jaVuSans" charset="0"/>
                <a:ea typeface="+mn-ea"/>
                <a:cs typeface="+mn-cs"/>
              </a:rPr>
              <a:t>Observed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532384" y="3244334"/>
            <a:ext cx="11272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jaVuSans" charset="0"/>
                <a:ea typeface="+mn-ea"/>
                <a:cs typeface="+mn-cs"/>
              </a:rPr>
              <a:t>Observed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691204" y="5574062"/>
            <a:ext cx="1563248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Ruan+19,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submitted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237740" y="5374007"/>
            <a:ext cx="8818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harder</a:t>
            </a:r>
            <a:endParaRPr kumimoji="0" lang="en-US" sz="20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237740" y="2050391"/>
            <a:ext cx="80086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softer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0B0043-9A01-2C41-8D9C-FD1EF86888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0498" y="1927434"/>
            <a:ext cx="7541358" cy="4566181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96226DE-6C3C-6E44-BCB5-FD321C8F86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Ruan -- Quasars in Crisis</a:t>
            </a:r>
          </a:p>
        </p:txBody>
      </p:sp>
    </p:spTree>
    <p:extLst>
      <p:ext uri="{BB962C8B-B14F-4D97-AF65-F5344CB8AC3E}">
        <p14:creationId xmlns:p14="http://schemas.microsoft.com/office/powerpoint/2010/main" val="17805686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Bolometric corrections are not an issue</a:t>
            </a:r>
          </a:p>
        </p:txBody>
      </p:sp>
      <p:sp>
        <p:nvSpPr>
          <p:cNvPr id="5" name="Rectangle 4"/>
          <p:cNvSpPr/>
          <p:nvPr/>
        </p:nvSpPr>
        <p:spPr>
          <a:xfrm>
            <a:off x="5532384" y="3244334"/>
            <a:ext cx="11272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jaVuSans" charset="0"/>
                <a:ea typeface="+mn-ea"/>
                <a:cs typeface="+mn-cs"/>
              </a:rPr>
              <a:t>Observed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532384" y="3244334"/>
            <a:ext cx="11272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jaVuSans" charset="0"/>
                <a:ea typeface="+mn-ea"/>
                <a:cs typeface="+mn-cs"/>
              </a:rPr>
              <a:t>Observed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691204" y="5574062"/>
            <a:ext cx="1563248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Ruan+19,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submitted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237740" y="5374007"/>
            <a:ext cx="8818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harder</a:t>
            </a:r>
            <a:endParaRPr kumimoji="0" lang="en-US" sz="20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237740" y="2050391"/>
            <a:ext cx="80086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softer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0B0043-9A01-2C41-8D9C-FD1EF86888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8844" y="1690688"/>
            <a:ext cx="7932360" cy="4802927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7874394-429E-FC41-A588-9CD223B32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Ruan -- Quasars in Crisis</a:t>
            </a:r>
          </a:p>
        </p:txBody>
      </p:sp>
    </p:spTree>
    <p:extLst>
      <p:ext uri="{BB962C8B-B14F-4D97-AF65-F5344CB8AC3E}">
        <p14:creationId xmlns:p14="http://schemas.microsoft.com/office/powerpoint/2010/main" val="28857103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2764" y="575800"/>
            <a:ext cx="5111513" cy="716889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Hanny’s</a:t>
            </a:r>
            <a:r>
              <a:rPr lang="en-US" dirty="0"/>
              <a:t> </a:t>
            </a:r>
            <a:r>
              <a:rPr lang="en-US" dirty="0" err="1"/>
              <a:t>Voorwerp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628521" y="5961301"/>
            <a:ext cx="277815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Keel+12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8752" y="2897048"/>
            <a:ext cx="5003648" cy="373017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9647267" y="3043139"/>
            <a:ext cx="277815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Lintott+12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6406673" y="1264070"/>
            <a:ext cx="5469769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Previous evidence for AGN accretion state transition in quasars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6FA7CC-0AF1-4748-922D-8ABD26E413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white">
                    <a:tint val="75000"/>
                  </a:prstClr>
                </a:solidFill>
              </a:rPr>
              <a:t>John Ruan -- Quasars in Crisis</a:t>
            </a:r>
          </a:p>
        </p:txBody>
      </p:sp>
    </p:spTree>
    <p:extLst>
      <p:ext uri="{BB962C8B-B14F-4D97-AF65-F5344CB8AC3E}">
        <p14:creationId xmlns:p14="http://schemas.microsoft.com/office/powerpoint/2010/main" val="33983271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Discovery of ‘turn-on’ </a:t>
            </a:r>
            <a:br>
              <a:rPr lang="en-US" dirty="0"/>
            </a:br>
            <a:r>
              <a:rPr lang="en-US" dirty="0"/>
              <a:t>changing-look quasars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911787"/>
            <a:ext cx="5314541" cy="377131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6494" y="1911787"/>
            <a:ext cx="5128190" cy="377131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193324" y="5683102"/>
            <a:ext cx="277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prstClr val="white"/>
                </a:solidFill>
              </a:rPr>
              <a:t>Gezari+17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5BD8BE62-42CB-8D49-8C0D-EDC89B5E6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white">
                    <a:tint val="75000"/>
                  </a:prstClr>
                </a:solidFill>
              </a:rPr>
              <a:t>John Ruan -- Quasars in Crisis</a:t>
            </a:r>
          </a:p>
        </p:txBody>
      </p:sp>
    </p:spTree>
    <p:extLst>
      <p:ext uri="{BB962C8B-B14F-4D97-AF65-F5344CB8AC3E}">
        <p14:creationId xmlns:p14="http://schemas.microsoft.com/office/powerpoint/2010/main" val="14582914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Fundamental plane of black hole activity suggests some link between low/hard state of X-ray binaries and low-luminosity AGN</a:t>
            </a:r>
          </a:p>
        </p:txBody>
      </p:sp>
      <p:sp>
        <p:nvSpPr>
          <p:cNvPr id="5" name="Rectangle 4"/>
          <p:cNvSpPr/>
          <p:nvPr/>
        </p:nvSpPr>
        <p:spPr>
          <a:xfrm>
            <a:off x="5532384" y="3244334"/>
            <a:ext cx="11272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jaVuSans" charset="0"/>
                <a:ea typeface="+mn-ea"/>
                <a:cs typeface="+mn-cs"/>
              </a:rPr>
              <a:t>Observed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532384" y="3244334"/>
            <a:ext cx="11272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jaVuSans" charset="0"/>
                <a:ea typeface="+mn-ea"/>
                <a:cs typeface="+mn-cs"/>
              </a:rPr>
              <a:t>Observed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237740" y="5374007"/>
            <a:ext cx="8818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harder</a:t>
            </a:r>
            <a:endParaRPr kumimoji="0" lang="en-US" sz="20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237740" y="2050391"/>
            <a:ext cx="80086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softer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904B7FA-94D2-DA4D-A516-4892AE810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F516028-4533-3C4E-A8C1-282845318E5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DF0834-12A4-FC47-A28D-C75C14BE34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1933" y="2085482"/>
            <a:ext cx="6089650" cy="453281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4E87A99-C576-814B-A207-52149737C5C2}"/>
              </a:ext>
            </a:extLst>
          </p:cNvPr>
          <p:cNvSpPr txBox="1"/>
          <p:nvPr/>
        </p:nvSpPr>
        <p:spPr>
          <a:xfrm>
            <a:off x="6971583" y="5828923"/>
            <a:ext cx="1843774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Merloni+00,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Falcke+01</a:t>
            </a:r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E340EF07-71C9-9649-8F90-C2D518FA8998}"/>
              </a:ext>
            </a:extLst>
          </p:cNvPr>
          <p:cNvSpPr txBox="1">
            <a:spLocks/>
          </p:cNvSpPr>
          <p:nvPr/>
        </p:nvSpPr>
        <p:spPr>
          <a:xfrm>
            <a:off x="7374193" y="1958364"/>
            <a:ext cx="446876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Relation between X-ray luminosity, radio luminosity, and black hole mass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Only for low/hard state(?)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Models suggest origin in self-similar jets or ADAF</a:t>
            </a:r>
          </a:p>
        </p:txBody>
      </p:sp>
    </p:spTree>
    <p:extLst>
      <p:ext uri="{BB962C8B-B14F-4D97-AF65-F5344CB8AC3E}">
        <p14:creationId xmlns:p14="http://schemas.microsoft.com/office/powerpoint/2010/main" val="19261758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X-ray variability characteristic timescales also suggest some link between high/soft state of X-ray binaries and high-luminosity AGN</a:t>
            </a:r>
          </a:p>
        </p:txBody>
      </p:sp>
      <p:sp>
        <p:nvSpPr>
          <p:cNvPr id="5" name="Rectangle 4"/>
          <p:cNvSpPr/>
          <p:nvPr/>
        </p:nvSpPr>
        <p:spPr>
          <a:xfrm>
            <a:off x="5532384" y="3244334"/>
            <a:ext cx="11272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jaVuSans" charset="0"/>
                <a:ea typeface="+mn-ea"/>
                <a:cs typeface="+mn-cs"/>
              </a:rPr>
              <a:t>Observed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532384" y="3244334"/>
            <a:ext cx="11272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ejaVuSans" charset="0"/>
                <a:ea typeface="+mn-ea"/>
                <a:cs typeface="+mn-cs"/>
              </a:rPr>
              <a:t>Observed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237740" y="5374007"/>
            <a:ext cx="8818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harder</a:t>
            </a:r>
            <a:endParaRPr kumimoji="0" lang="en-US" sz="20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237740" y="2050391"/>
            <a:ext cx="80086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softer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904B7FA-94D2-DA4D-A516-4892AE810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F516028-4533-3C4E-A8C1-282845318E5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4E87A99-C576-814B-A207-52149737C5C2}"/>
              </a:ext>
            </a:extLst>
          </p:cNvPr>
          <p:cNvSpPr txBox="1"/>
          <p:nvPr/>
        </p:nvSpPr>
        <p:spPr>
          <a:xfrm>
            <a:off x="6970524" y="6046469"/>
            <a:ext cx="192097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McHardy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+06</a:t>
            </a:r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E340EF07-71C9-9649-8F90-C2D518FA8998}"/>
              </a:ext>
            </a:extLst>
          </p:cNvPr>
          <p:cNvSpPr txBox="1">
            <a:spLocks/>
          </p:cNvSpPr>
          <p:nvPr/>
        </p:nvSpPr>
        <p:spPr>
          <a:xfrm>
            <a:off x="7611228" y="2370137"/>
            <a:ext cx="380474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Relation between X-ray characteristic timescale, X-ray luminosity, and black hole mass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Only for high/soft state(?)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8252AC5-177A-D743-9252-B4A736FD07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710129" y="1307704"/>
            <a:ext cx="4508910" cy="6011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0893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Are AGN scaled-up versions of X-ray binaries?</a:t>
            </a:r>
          </a:p>
        </p:txBody>
      </p:sp>
      <p:sp>
        <p:nvSpPr>
          <p:cNvPr id="6" name="Content Placeholder 3"/>
          <p:cNvSpPr txBox="1">
            <a:spLocks/>
          </p:cNvSpPr>
          <p:nvPr/>
        </p:nvSpPr>
        <p:spPr>
          <a:xfrm>
            <a:off x="1055867" y="1981390"/>
            <a:ext cx="4428161" cy="49535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To what extent are the structure of the accretion flows self-similar?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kumimoji="0" lang="en-US" sz="1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Does this analogy hold in different accretion states?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kumimoji="0" lang="en-US" sz="1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5692422"/>
            <a:ext cx="937751" cy="66392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2200" y="2797044"/>
            <a:ext cx="5819967" cy="332223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14BE879-0E50-1F4B-9B03-6D10E97F2829}"/>
              </a:ext>
            </a:extLst>
          </p:cNvPr>
          <p:cNvSpPr txBox="1"/>
          <p:nvPr/>
        </p:nvSpPr>
        <p:spPr>
          <a:xfrm rot="20866966">
            <a:off x="2494271" y="4982956"/>
            <a:ext cx="260565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Scaled up by 10</a:t>
            </a:r>
            <a:r>
              <a:rPr kumimoji="0" lang="en-US" sz="2600" b="0" i="0" u="none" strike="noStrike" kern="1200" cap="none" spc="0" normalizeH="0" baseline="3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7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?</a:t>
            </a:r>
            <a:r>
              <a:rPr kumimoji="0" lang="en-US" sz="2600" b="0" i="0" u="none" strike="noStrike" kern="1200" cap="none" spc="0" normalizeH="0" baseline="3000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endParaRPr kumimoji="0" lang="en-US" sz="2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B1948087-6911-F442-B973-618CABEF52E1}"/>
              </a:ext>
            </a:extLst>
          </p:cNvPr>
          <p:cNvSpPr/>
          <p:nvPr/>
        </p:nvSpPr>
        <p:spPr>
          <a:xfrm rot="20807774">
            <a:off x="1781797" y="5334637"/>
            <a:ext cx="4406124" cy="306204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86F8D1B-B298-3241-A175-E03FD740ECA8}"/>
              </a:ext>
            </a:extLst>
          </p:cNvPr>
          <p:cNvSpPr txBox="1"/>
          <p:nvPr/>
        </p:nvSpPr>
        <p:spPr>
          <a:xfrm>
            <a:off x="8610600" y="3012845"/>
            <a:ext cx="79938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AGN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C1D6D18-284E-4542-8889-1C2D34D03EBA}"/>
              </a:ext>
            </a:extLst>
          </p:cNvPr>
          <p:cNvSpPr txBox="1"/>
          <p:nvPr/>
        </p:nvSpPr>
        <p:spPr>
          <a:xfrm>
            <a:off x="902869" y="5302917"/>
            <a:ext cx="720069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XRB</a:t>
            </a:r>
          </a:p>
        </p:txBody>
      </p:sp>
      <p:sp>
        <p:nvSpPr>
          <p:cNvPr id="14" name="Footer Placeholder 12">
            <a:extLst>
              <a:ext uri="{FF2B5EF4-FFF2-40B4-BE49-F238E27FC236}">
                <a16:creationId xmlns:a16="http://schemas.microsoft.com/office/drawing/2014/main" id="{C52A6C88-005A-9442-B3F9-386186A0FF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John Ruan -- Quasars in Crisis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40603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X-ray binaries in outburst display a characteristic spectral evolution</a:t>
            </a:r>
          </a:p>
        </p:txBody>
      </p:sp>
      <p:sp>
        <p:nvSpPr>
          <p:cNvPr id="5" name="Rectangle 4"/>
          <p:cNvSpPr/>
          <p:nvPr/>
        </p:nvSpPr>
        <p:spPr>
          <a:xfrm>
            <a:off x="3669079" y="2970540"/>
            <a:ext cx="11272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DejaVuSans" charset="0"/>
              </a:rPr>
              <a:t>Observed 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669079" y="2970540"/>
            <a:ext cx="11272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DejaVuSans" charset="0"/>
              </a:rPr>
              <a:t>Observed </a:t>
            </a:r>
            <a:endParaRPr lang="en-US" dirty="0">
              <a:solidFill>
                <a:prstClr val="black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971" y="2032718"/>
            <a:ext cx="6964514" cy="351191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4368" y="2022743"/>
            <a:ext cx="3629955" cy="3581393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 rot="16200000">
            <a:off x="-320375" y="3371326"/>
            <a:ext cx="1721624" cy="26565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967684" y="5310068"/>
            <a:ext cx="1237129" cy="20876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8767024" y="2310143"/>
            <a:ext cx="1816439" cy="20876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 rot="16200000">
            <a:off x="7343347" y="3285031"/>
            <a:ext cx="1237129" cy="23720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 rot="16200000">
            <a:off x="-1010923" y="3288741"/>
            <a:ext cx="354777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>
                <a:solidFill>
                  <a:prstClr val="black"/>
                </a:solidFill>
              </a:rPr>
              <a:t>Eddington ratio </a:t>
            </a:r>
            <a:r>
              <a:rPr lang="en-US" sz="2600" i="1" dirty="0">
                <a:solidFill>
                  <a:prstClr val="black"/>
                </a:solidFill>
              </a:rPr>
              <a:t>(L/</a:t>
            </a:r>
            <a:r>
              <a:rPr lang="en-US" sz="2600" i="1" dirty="0" err="1">
                <a:solidFill>
                  <a:prstClr val="black"/>
                </a:solidFill>
              </a:rPr>
              <a:t>L</a:t>
            </a:r>
            <a:r>
              <a:rPr lang="en-US" sz="2600" baseline="-25000" dirty="0" err="1">
                <a:solidFill>
                  <a:prstClr val="black"/>
                </a:solidFill>
              </a:rPr>
              <a:t>Edd</a:t>
            </a:r>
            <a:r>
              <a:rPr lang="en-US" sz="2600" i="1" dirty="0">
                <a:solidFill>
                  <a:prstClr val="black"/>
                </a:solidFill>
              </a:rPr>
              <a:t>)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583158" y="5093933"/>
            <a:ext cx="1728358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prstClr val="black"/>
                </a:solidFill>
              </a:rPr>
              <a:t>Time (MJD)</a:t>
            </a:r>
            <a:endParaRPr lang="en-US" sz="2600" i="1" dirty="0">
              <a:solidFill>
                <a:prstClr val="black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8856907" y="5298872"/>
            <a:ext cx="2167651" cy="23720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647942" y="5109133"/>
            <a:ext cx="2415982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prstClr val="black"/>
                </a:solidFill>
              </a:rPr>
              <a:t>X-ray Luminosity</a:t>
            </a:r>
            <a:endParaRPr lang="en-US" sz="2600" i="1" dirty="0">
              <a:solidFill>
                <a:prstClr val="black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 rot="16200000">
            <a:off x="6571824" y="3276978"/>
            <a:ext cx="2814681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prstClr val="black"/>
                </a:solidFill>
              </a:rPr>
              <a:t>X-ray spectral index</a:t>
            </a:r>
            <a:endParaRPr lang="en-US" sz="2600" i="1" dirty="0">
              <a:solidFill>
                <a:prstClr val="black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624865" y="2229857"/>
            <a:ext cx="12979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prstClr val="black"/>
                </a:solidFill>
              </a:rPr>
              <a:t>X-ray binary</a:t>
            </a:r>
            <a:endParaRPr lang="en-US" i="1" dirty="0">
              <a:solidFill>
                <a:prstClr val="black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8600844" y="4336702"/>
            <a:ext cx="8818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prstClr val="black"/>
                </a:solidFill>
              </a:rPr>
              <a:t>harder</a:t>
            </a:r>
            <a:endParaRPr lang="en-US" sz="2000" i="1" dirty="0">
              <a:solidFill>
                <a:prstClr val="black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8641336" y="2117894"/>
            <a:ext cx="80086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prstClr val="black"/>
                </a:solidFill>
              </a:rPr>
              <a:t>softer</a:t>
            </a:r>
          </a:p>
          <a:p>
            <a:endParaRPr lang="en-US" sz="2000" i="1" dirty="0">
              <a:solidFill>
                <a:prstClr val="black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262922" y="5698017"/>
            <a:ext cx="2282933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>
                <a:solidFill>
                  <a:schemeClr val="bg1"/>
                </a:solidFill>
              </a:rPr>
              <a:t>Sobolewska+11</a:t>
            </a:r>
            <a:endParaRPr lang="en-US" sz="2600" i="1" dirty="0">
              <a:solidFill>
                <a:schemeClr val="bg1"/>
              </a:solidFill>
            </a:endParaRPr>
          </a:p>
        </p:txBody>
      </p:sp>
      <p:sp>
        <p:nvSpPr>
          <p:cNvPr id="25" name="Footer Placeholder 12">
            <a:extLst>
              <a:ext uri="{FF2B5EF4-FFF2-40B4-BE49-F238E27FC236}">
                <a16:creationId xmlns:a16="http://schemas.microsoft.com/office/drawing/2014/main" id="{ED0719F4-4D4E-F44B-A4CA-4F009B962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600">
                <a:solidFill>
                  <a:schemeClr val="bg1">
                    <a:lumMod val="85000"/>
                  </a:schemeClr>
                </a:solidFill>
              </a:rPr>
              <a:t>John Ruan -- Quasars in Crisis</a:t>
            </a:r>
            <a:endParaRPr lang="en-US" sz="16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99158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X-ray binaries in outburst display a characteristic spectral evolution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386" y="2188633"/>
            <a:ext cx="3629955" cy="3581393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2111042" y="2476033"/>
            <a:ext cx="1816439" cy="20876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/>
          <p:cNvSpPr/>
          <p:nvPr/>
        </p:nvSpPr>
        <p:spPr>
          <a:xfrm rot="16200000">
            <a:off x="687365" y="3450921"/>
            <a:ext cx="1237129" cy="23720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2200925" y="5464762"/>
            <a:ext cx="2167651" cy="23720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991960" y="5275023"/>
            <a:ext cx="2415982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X-ray Luminosity</a:t>
            </a:r>
            <a:endParaRPr kumimoji="0" lang="en-US" sz="26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TextBox 19"/>
          <p:cNvSpPr txBox="1"/>
          <p:nvPr/>
        </p:nvSpPr>
        <p:spPr>
          <a:xfrm rot="16200000">
            <a:off x="-67951" y="3446016"/>
            <a:ext cx="2814681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X-ray spectral index</a:t>
            </a:r>
            <a:endParaRPr kumimoji="0" lang="en-US" sz="26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944862" y="4502592"/>
            <a:ext cx="8818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harder</a:t>
            </a:r>
            <a:endParaRPr kumimoji="0" lang="en-US" sz="20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985354" y="2283784"/>
            <a:ext cx="80086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softer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606940" y="5863907"/>
            <a:ext cx="2282933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Sobolewska+11</a:t>
            </a:r>
            <a:endParaRPr kumimoji="0" lang="en-US" sz="26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Footer Placeholder 12">
            <a:extLst>
              <a:ext uri="{FF2B5EF4-FFF2-40B4-BE49-F238E27FC236}">
                <a16:creationId xmlns:a16="http://schemas.microsoft.com/office/drawing/2014/main" id="{ED0719F4-4D4E-F44B-A4CA-4F009B962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John Ruan -- Quasars in Crisis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6EF25EF-2AE4-AD41-AA55-237A5AA45C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8887" y="2183131"/>
            <a:ext cx="5734913" cy="3862895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8287696E-7B1C-2749-82A3-9F6CC69CCA2D}"/>
              </a:ext>
            </a:extLst>
          </p:cNvPr>
          <p:cNvSpPr/>
          <p:nvPr/>
        </p:nvSpPr>
        <p:spPr>
          <a:xfrm rot="16200000">
            <a:off x="5626063" y="3703179"/>
            <a:ext cx="1237129" cy="23720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03007FE-9B2E-C246-985A-394F245346EC}"/>
              </a:ext>
            </a:extLst>
          </p:cNvPr>
          <p:cNvSpPr/>
          <p:nvPr/>
        </p:nvSpPr>
        <p:spPr>
          <a:xfrm>
            <a:off x="8153400" y="5701971"/>
            <a:ext cx="1652916" cy="18135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7B7C4E1-928C-8646-84B2-C409059FD1E8}"/>
              </a:ext>
            </a:extLst>
          </p:cNvPr>
          <p:cNvSpPr txBox="1"/>
          <p:nvPr/>
        </p:nvSpPr>
        <p:spPr>
          <a:xfrm rot="16200000">
            <a:off x="4974942" y="3932151"/>
            <a:ext cx="232717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X-ray count rate</a:t>
            </a:r>
            <a:endParaRPr kumimoji="0" lang="en-US" sz="26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FBA81E4-6EB3-CE49-A6E9-251AE8848DA3}"/>
              </a:ext>
            </a:extLst>
          </p:cNvPr>
          <p:cNvSpPr txBox="1"/>
          <p:nvPr/>
        </p:nvSpPr>
        <p:spPr>
          <a:xfrm>
            <a:off x="7885939" y="5583366"/>
            <a:ext cx="215924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X-ray hardness</a:t>
            </a:r>
            <a:endParaRPr kumimoji="0" lang="en-US" sz="26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1BC9056-6CF7-9E49-AAEE-242D6633F042}"/>
              </a:ext>
            </a:extLst>
          </p:cNvPr>
          <p:cNvSpPr txBox="1"/>
          <p:nvPr/>
        </p:nvSpPr>
        <p:spPr>
          <a:xfrm>
            <a:off x="6091606" y="5305568"/>
            <a:ext cx="80086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softer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7856F72-6E3C-8748-B499-E636EB204A84}"/>
              </a:ext>
            </a:extLst>
          </p:cNvPr>
          <p:cNvSpPr txBox="1"/>
          <p:nvPr/>
        </p:nvSpPr>
        <p:spPr>
          <a:xfrm>
            <a:off x="6091606" y="2210348"/>
            <a:ext cx="8818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harder</a:t>
            </a:r>
            <a:endParaRPr kumimoji="0" lang="en-US" sz="20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F0FE7CD-1DB0-8049-8F3B-9188537D11B5}"/>
              </a:ext>
            </a:extLst>
          </p:cNvPr>
          <p:cNvSpPr txBox="1"/>
          <p:nvPr/>
        </p:nvSpPr>
        <p:spPr>
          <a:xfrm>
            <a:off x="8541862" y="6034388"/>
            <a:ext cx="3038973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600" dirty="0">
                <a:solidFill>
                  <a:prstClr val="white"/>
                </a:solidFill>
                <a:latin typeface="Calibri" panose="020F0502020204030204"/>
              </a:rPr>
              <a:t>Courtesy of J. Steiner</a:t>
            </a:r>
            <a:endParaRPr kumimoji="0" lang="en-US" sz="2600" b="0" i="1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0E1FB7D-B306-1646-B1C4-E809A94FD16A}"/>
              </a:ext>
            </a:extLst>
          </p:cNvPr>
          <p:cNvSpPr txBox="1"/>
          <p:nvPr/>
        </p:nvSpPr>
        <p:spPr>
          <a:xfrm>
            <a:off x="9806316" y="2364236"/>
            <a:ext cx="1343638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GX339-4</a:t>
            </a:r>
          </a:p>
        </p:txBody>
      </p:sp>
    </p:spTree>
    <p:extLst>
      <p:ext uri="{BB962C8B-B14F-4D97-AF65-F5344CB8AC3E}">
        <p14:creationId xmlns:p14="http://schemas.microsoft.com/office/powerpoint/2010/main" val="2272295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5B48378-FC58-6445-9B06-50E611349C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0631" y="4240283"/>
            <a:ext cx="7335698" cy="21160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19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The X-ray spectral index probes the evolution of their disk-corona system structure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6161" y="1530302"/>
            <a:ext cx="2541109" cy="2507113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5700927" y="1698940"/>
            <a:ext cx="1271576" cy="20876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/>
          <p:cNvSpPr/>
          <p:nvPr/>
        </p:nvSpPr>
        <p:spPr>
          <a:xfrm rot="16200000">
            <a:off x="4776410" y="2595334"/>
            <a:ext cx="866038" cy="23720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5784944" y="3769164"/>
            <a:ext cx="1517440" cy="23720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700927" y="3698861"/>
            <a:ext cx="15551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X-ray Luminosity</a:t>
            </a:r>
            <a:endParaRPr kumimoji="0" lang="en-US" sz="16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TextBox 19"/>
          <p:cNvSpPr txBox="1"/>
          <p:nvPr/>
        </p:nvSpPr>
        <p:spPr>
          <a:xfrm rot="16200000">
            <a:off x="4309696" y="2477679"/>
            <a:ext cx="17994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X-ray spectral index</a:t>
            </a:r>
            <a:endParaRPr kumimoji="0" lang="en-US" sz="16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599154" y="3191102"/>
            <a:ext cx="6727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harder</a:t>
            </a:r>
            <a:endParaRPr kumimoji="0" lang="en-US" sz="14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627751" y="1611416"/>
            <a:ext cx="615553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softer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Footer Placeholder 12">
            <a:extLst>
              <a:ext uri="{FF2B5EF4-FFF2-40B4-BE49-F238E27FC236}">
                <a16:creationId xmlns:a16="http://schemas.microsoft.com/office/drawing/2014/main" id="{ED0719F4-4D4E-F44B-A4CA-4F009B962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John Ruan -- Quasars in Crisis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458826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727438"/>
            <a:ext cx="10755702" cy="1325563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We can scale the disk and corona spectral components in X-ray binaries to predict what accretion state transitions look like in AGN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9594" y="2458997"/>
            <a:ext cx="3541665" cy="349427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7493" y="2458997"/>
            <a:ext cx="3563821" cy="3527815"/>
          </a:xfrm>
          <a:prstGeom prst="rect">
            <a:avLst/>
          </a:prstGeom>
        </p:spPr>
      </p:pic>
      <p:sp>
        <p:nvSpPr>
          <p:cNvPr id="11" name="Rectangle 10"/>
          <p:cNvSpPr>
            <a:spLocks noChangeAspect="1"/>
          </p:cNvSpPr>
          <p:nvPr/>
        </p:nvSpPr>
        <p:spPr>
          <a:xfrm>
            <a:off x="2342008" y="5588981"/>
            <a:ext cx="2942635" cy="33819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2" name="Rectangle 11"/>
          <p:cNvSpPr>
            <a:spLocks noChangeAspect="1"/>
          </p:cNvSpPr>
          <p:nvPr/>
        </p:nvSpPr>
        <p:spPr>
          <a:xfrm>
            <a:off x="7772196" y="5648621"/>
            <a:ext cx="2942635" cy="33819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3" name="Rectangle 12"/>
          <p:cNvSpPr>
            <a:spLocks noChangeAspect="1"/>
          </p:cNvSpPr>
          <p:nvPr/>
        </p:nvSpPr>
        <p:spPr>
          <a:xfrm rot="16200000">
            <a:off x="1044268" y="3986302"/>
            <a:ext cx="2004152" cy="22504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4" name="Rectangle 13"/>
          <p:cNvSpPr>
            <a:spLocks noChangeAspect="1"/>
          </p:cNvSpPr>
          <p:nvPr/>
        </p:nvSpPr>
        <p:spPr>
          <a:xfrm rot="16200000">
            <a:off x="6494159" y="4032744"/>
            <a:ext cx="2004152" cy="25177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6" name="TextBox 15"/>
          <p:cNvSpPr txBox="1">
            <a:spLocks noChangeAspect="1"/>
          </p:cNvSpPr>
          <p:nvPr/>
        </p:nvSpPr>
        <p:spPr>
          <a:xfrm>
            <a:off x="8479585" y="5565191"/>
            <a:ext cx="19896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prstClr val="black"/>
                </a:solidFill>
              </a:rPr>
              <a:t>UV Luminosity</a:t>
            </a:r>
            <a:endParaRPr lang="en-US" sz="2400" i="1" dirty="0">
              <a:solidFill>
                <a:prstClr val="black"/>
              </a:solidFill>
            </a:endParaRPr>
          </a:p>
        </p:txBody>
      </p:sp>
      <p:sp>
        <p:nvSpPr>
          <p:cNvPr id="17" name="TextBox 16"/>
          <p:cNvSpPr txBox="1">
            <a:spLocks noChangeAspect="1"/>
          </p:cNvSpPr>
          <p:nvPr/>
        </p:nvSpPr>
        <p:spPr>
          <a:xfrm>
            <a:off x="2837411" y="5535672"/>
            <a:ext cx="22433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prstClr val="black"/>
                </a:solidFill>
              </a:rPr>
              <a:t>X-ray Luminosity</a:t>
            </a:r>
            <a:endParaRPr lang="en-US" sz="2400" i="1" dirty="0">
              <a:solidFill>
                <a:prstClr val="black"/>
              </a:solidFill>
            </a:endParaRPr>
          </a:p>
        </p:txBody>
      </p:sp>
      <p:sp>
        <p:nvSpPr>
          <p:cNvPr id="18" name="Rectangle 17"/>
          <p:cNvSpPr>
            <a:spLocks noChangeAspect="1"/>
          </p:cNvSpPr>
          <p:nvPr/>
        </p:nvSpPr>
        <p:spPr>
          <a:xfrm>
            <a:off x="2848661" y="2660624"/>
            <a:ext cx="2004152" cy="38427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9" name="Rectangle 18"/>
          <p:cNvSpPr>
            <a:spLocks noChangeAspect="1"/>
          </p:cNvSpPr>
          <p:nvPr/>
        </p:nvSpPr>
        <p:spPr>
          <a:xfrm>
            <a:off x="8233987" y="2634840"/>
            <a:ext cx="2480844" cy="30838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0" name="TextBox 19"/>
          <p:cNvSpPr txBox="1">
            <a:spLocks noChangeAspect="1"/>
          </p:cNvSpPr>
          <p:nvPr/>
        </p:nvSpPr>
        <p:spPr>
          <a:xfrm rot="16200000">
            <a:off x="364681" y="3412124"/>
            <a:ext cx="32989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prstClr val="black"/>
                </a:solidFill>
              </a:rPr>
              <a:t>X-ray spectral index</a:t>
            </a:r>
            <a:endParaRPr lang="en-US" sz="2400" i="1" dirty="0">
              <a:solidFill>
                <a:prstClr val="black"/>
              </a:solidFill>
            </a:endParaRPr>
          </a:p>
        </p:txBody>
      </p:sp>
      <p:sp>
        <p:nvSpPr>
          <p:cNvPr id="21" name="TextBox 20"/>
          <p:cNvSpPr txBox="1">
            <a:spLocks noChangeAspect="1"/>
          </p:cNvSpPr>
          <p:nvPr/>
        </p:nvSpPr>
        <p:spPr>
          <a:xfrm rot="16200000">
            <a:off x="5696548" y="3683445"/>
            <a:ext cx="36270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prstClr val="black"/>
                </a:solidFill>
              </a:rPr>
              <a:t>UV/X-ray spectral index</a:t>
            </a:r>
            <a:endParaRPr lang="en-US" sz="2400" i="1" dirty="0">
              <a:solidFill>
                <a:prstClr val="black"/>
              </a:solidFill>
            </a:endParaRPr>
          </a:p>
        </p:txBody>
      </p:sp>
      <p:sp>
        <p:nvSpPr>
          <p:cNvPr id="22" name="TextBox 21"/>
          <p:cNvSpPr txBox="1">
            <a:spLocks noChangeAspect="1"/>
          </p:cNvSpPr>
          <p:nvPr/>
        </p:nvSpPr>
        <p:spPr>
          <a:xfrm>
            <a:off x="3431450" y="2800738"/>
            <a:ext cx="110459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X-ray </a:t>
            </a:r>
          </a:p>
          <a:p>
            <a:r>
              <a:rPr lang="en-US" sz="2800" dirty="0"/>
              <a:t>binary</a:t>
            </a:r>
            <a:endParaRPr lang="en-US" sz="2800" i="1" dirty="0"/>
          </a:p>
        </p:txBody>
      </p:sp>
      <p:sp>
        <p:nvSpPr>
          <p:cNvPr id="24" name="TextBox 23"/>
          <p:cNvSpPr txBox="1">
            <a:spLocks noChangeAspect="1"/>
          </p:cNvSpPr>
          <p:nvPr/>
        </p:nvSpPr>
        <p:spPr>
          <a:xfrm>
            <a:off x="9175211" y="2943220"/>
            <a:ext cx="8490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AGN</a:t>
            </a:r>
            <a:endParaRPr lang="en-US" sz="2800" i="1" dirty="0"/>
          </a:p>
        </p:txBody>
      </p:sp>
      <p:sp>
        <p:nvSpPr>
          <p:cNvPr id="25" name="Right Arrow 24"/>
          <p:cNvSpPr/>
          <p:nvPr/>
        </p:nvSpPr>
        <p:spPr>
          <a:xfrm>
            <a:off x="5765194" y="3907536"/>
            <a:ext cx="1315872" cy="630735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8067812" y="4880915"/>
            <a:ext cx="8818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prstClr val="black"/>
                </a:solidFill>
              </a:rPr>
              <a:t>harder</a:t>
            </a:r>
            <a:endParaRPr lang="en-US" sz="2000" i="1" dirty="0">
              <a:solidFill>
                <a:prstClr val="black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635180" y="4827240"/>
            <a:ext cx="8818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prstClr val="black"/>
                </a:solidFill>
              </a:rPr>
              <a:t>harder</a:t>
            </a:r>
            <a:endParaRPr lang="en-US" sz="2000" i="1" dirty="0">
              <a:solidFill>
                <a:prstClr val="black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640843" y="2520026"/>
            <a:ext cx="80086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prstClr val="black"/>
                </a:solidFill>
              </a:rPr>
              <a:t>softer</a:t>
            </a:r>
          </a:p>
          <a:p>
            <a:endParaRPr lang="en-US" sz="2000" i="1" dirty="0">
              <a:solidFill>
                <a:prstClr val="black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8106547" y="2569905"/>
            <a:ext cx="80086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prstClr val="black"/>
                </a:solidFill>
              </a:rPr>
              <a:t>softer</a:t>
            </a:r>
          </a:p>
          <a:p>
            <a:endParaRPr lang="en-US" sz="2000" i="1" dirty="0">
              <a:solidFill>
                <a:prstClr val="black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8637939" y="5941804"/>
            <a:ext cx="2282933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schemeClr val="bg1"/>
                </a:solidFill>
              </a:rPr>
              <a:t>Sobolewska+11</a:t>
            </a:r>
            <a:endParaRPr lang="en-US" sz="2600" i="1" dirty="0">
              <a:solidFill>
                <a:schemeClr val="bg1"/>
              </a:solidFill>
            </a:endParaRPr>
          </a:p>
        </p:txBody>
      </p:sp>
      <p:sp>
        <p:nvSpPr>
          <p:cNvPr id="32" name="Footer Placeholder 12">
            <a:extLst>
              <a:ext uri="{FF2B5EF4-FFF2-40B4-BE49-F238E27FC236}">
                <a16:creationId xmlns:a16="http://schemas.microsoft.com/office/drawing/2014/main" id="{934312BE-DAE2-F24E-8FDB-257874220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John Ruan -- Quasars in Crisis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399815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 Black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11582</TotalTime>
  <Words>943</Words>
  <Application>Microsoft Macintosh PowerPoint</Application>
  <PresentationFormat>Widescreen</PresentationFormat>
  <Paragraphs>211</Paragraphs>
  <Slides>27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Arial</vt:lpstr>
      <vt:lpstr>Calibri</vt:lpstr>
      <vt:lpstr>Calibri Light</vt:lpstr>
      <vt:lpstr>DejaVuSans</vt:lpstr>
      <vt:lpstr>Office Theme</vt:lpstr>
      <vt:lpstr>1_ Black </vt:lpstr>
      <vt:lpstr>1_Office Theme</vt:lpstr>
      <vt:lpstr>The Analogous Structure of Accretion Flows in Supermassive and Stellar Mass Black Holes</vt:lpstr>
      <vt:lpstr>Are AGN scaled-up versions of X-ray binaries?</vt:lpstr>
      <vt:lpstr>Fundamental plane of black hole activity suggests some link between low/hard state of X-ray binaries and low-luminosity AGN</vt:lpstr>
      <vt:lpstr>X-ray variability characteristic timescales also suggest some link between high/soft state of X-ray binaries and high-luminosity AGN</vt:lpstr>
      <vt:lpstr>Are AGN scaled-up versions of X-ray binaries?</vt:lpstr>
      <vt:lpstr>X-ray binaries in outburst display a characteristic spectral evolution</vt:lpstr>
      <vt:lpstr>X-ray binaries in outburst display a characteristic spectral evolution</vt:lpstr>
      <vt:lpstr>The X-ray spectral index probes the evolution of their disk-corona system structure </vt:lpstr>
      <vt:lpstr>We can scale the disk and corona spectral components in X-ray binaries to predict what accretion state transitions look like in AGN</vt:lpstr>
      <vt:lpstr>Test AGN/X-ray binary analogy by direct comparison of their spectral evolution during state transitions </vt:lpstr>
      <vt:lpstr>Approach 1: Compare X-ray binaries to single-epoch observations of a sample of AGN that span a wide range of Eddington ratios  </vt:lpstr>
      <vt:lpstr>Approach 1: Compare X-ray binaries to single-epoch observations of a sample of AGN that span a wide range of Eddington ratios  </vt:lpstr>
      <vt:lpstr>Approach 1: Compare X-ray binaries to single-epoch observations of a sample of AGN that span a wide range of Eddington ratios  </vt:lpstr>
      <vt:lpstr>Changing-look quasars display dramatic fading of broad lines and continuum in repeat optical spectroscopy over timescales of just a few years</vt:lpstr>
      <vt:lpstr>Changing-look quasars enable us to robustly probe the 𝛼OX of AGN at low L/LEdd</vt:lpstr>
      <vt:lpstr>Main result: Single-epoch observations of AGN samples reveal remarkably similar spectral evolution of AGN and X-ray binaries</vt:lpstr>
      <vt:lpstr>The X-ray spectral index probes the evolution of their disk-corona system structure </vt:lpstr>
      <vt:lpstr>Overall conclusion: AGN and X-ray binaries display similar spectral evolution over a wide range of Eddington ratios    Broader implication: this suggests that the structure of accretion flows in X-ray binaries and AGN are analogous </vt:lpstr>
      <vt:lpstr>Additional test of AGN/XRB analogy: directly following changing-look quasars to quiescence</vt:lpstr>
      <vt:lpstr>The mismatched timescale problem between AGN and X-ray binaries still persists</vt:lpstr>
      <vt:lpstr>Overall conclusion: AGN and X-ray binaries display similar spectral evolution over a wide range of Eddington ratios    Broader implication: this suggests that the structure of accretion flows in X-ray binaries and AGN are analogous </vt:lpstr>
      <vt:lpstr>Extra Slides </vt:lpstr>
      <vt:lpstr>Decomposition of optical spectra and fitting of the quasar component</vt:lpstr>
      <vt:lpstr>Extrapolation of the power-law from optical spectroscopy into the UV is not an issue</vt:lpstr>
      <vt:lpstr>Bolometric corrections are not an issue</vt:lpstr>
      <vt:lpstr>Hanny’s Voorwerp</vt:lpstr>
      <vt:lpstr>Discovery of ‘turn-on’  changing-look quasars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Scale-Invariant Strucutre of Accretion Flows in Supermassive and Stellar Mass Black Holes</dc:title>
  <dc:creator>jruan</dc:creator>
  <cp:lastModifiedBy>John Ruan, Dr</cp:lastModifiedBy>
  <cp:revision>208</cp:revision>
  <dcterms:created xsi:type="dcterms:W3CDTF">2018-12-09T23:36:27Z</dcterms:created>
  <dcterms:modified xsi:type="dcterms:W3CDTF">2019-08-06T12:56:52Z</dcterms:modified>
</cp:coreProperties>
</file>

<file path=docProps/thumbnail.jpeg>
</file>